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83" r:id="rId5"/>
    <p:sldId id="284" r:id="rId6"/>
    <p:sldId id="285" r:id="rId7"/>
    <p:sldId id="261" r:id="rId8"/>
    <p:sldId id="270" r:id="rId9"/>
    <p:sldId id="271" r:id="rId10"/>
    <p:sldId id="262" r:id="rId11"/>
    <p:sldId id="268" r:id="rId12"/>
    <p:sldId id="269" r:id="rId13"/>
    <p:sldId id="263" r:id="rId14"/>
    <p:sldId id="272" r:id="rId15"/>
    <p:sldId id="273" r:id="rId16"/>
    <p:sldId id="264" r:id="rId17"/>
    <p:sldId id="274" r:id="rId18"/>
    <p:sldId id="275" r:id="rId19"/>
    <p:sldId id="265" r:id="rId20"/>
    <p:sldId id="276" r:id="rId21"/>
    <p:sldId id="277" r:id="rId22"/>
    <p:sldId id="266" r:id="rId23"/>
    <p:sldId id="278" r:id="rId24"/>
    <p:sldId id="280" r:id="rId25"/>
    <p:sldId id="267" r:id="rId26"/>
    <p:sldId id="279" r:id="rId27"/>
    <p:sldId id="281"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3399"/>
    <a:srgbClr val="D60093"/>
    <a:srgbClr val="99FF33"/>
    <a:srgbClr val="CCFF33"/>
    <a:srgbClr val="CCFF99"/>
    <a:srgbClr val="99FF66"/>
    <a:srgbClr val="00FF00"/>
    <a:srgbClr val="FF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9AB5FC-8940-4C4F-AAE7-B51887B07693}"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235368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9AB5FC-8940-4C4F-AAE7-B51887B07693}"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249151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9AB5FC-8940-4C4F-AAE7-B51887B07693}"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3608562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9AB5FC-8940-4C4F-AAE7-B51887B07693}"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1271806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9AB5FC-8940-4C4F-AAE7-B51887B07693}"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728344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9AB5FC-8940-4C4F-AAE7-B51887B07693}"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4251546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9AB5FC-8940-4C4F-AAE7-B51887B07693}"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3953690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9AB5FC-8940-4C4F-AAE7-B51887B07693}" type="datetimeFigureOut">
              <a:rPr lang="en-US" smtClean="0"/>
              <a:t>12/20/2021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1170454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9AB5FC-8940-4C4F-AAE7-B51887B07693}"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20493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9AB5FC-8940-4C4F-AAE7-B51887B07693}"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318653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9AB5FC-8940-4C4F-AAE7-B51887B07693}"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5CEF9-E70E-4A85-ACF4-C1AE1C9C7723}" type="slidenum">
              <a:rPr lang="en-US" smtClean="0"/>
              <a:t>‹#›</a:t>
            </a:fld>
            <a:endParaRPr lang="en-US"/>
          </a:p>
        </p:txBody>
      </p:sp>
    </p:spTree>
    <p:extLst>
      <p:ext uri="{BB962C8B-B14F-4D97-AF65-F5344CB8AC3E}">
        <p14:creationId xmlns:p14="http://schemas.microsoft.com/office/powerpoint/2010/main" val="772668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9AB5FC-8940-4C4F-AAE7-B51887B07693}" type="datetimeFigureOut">
              <a:rPr lang="en-US" smtClean="0"/>
              <a:t>12/20/2021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05CEF9-E70E-4A85-ACF4-C1AE1C9C7723}" type="slidenum">
              <a:rPr lang="en-US" smtClean="0"/>
              <a:t>‹#›</a:t>
            </a:fld>
            <a:endParaRPr lang="en-US"/>
          </a:p>
        </p:txBody>
      </p:sp>
    </p:spTree>
    <p:extLst>
      <p:ext uri="{BB962C8B-B14F-4D97-AF65-F5344CB8AC3E}">
        <p14:creationId xmlns:p14="http://schemas.microsoft.com/office/powerpoint/2010/main" val="2078598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340768"/>
            <a:ext cx="8352928" cy="2952328"/>
          </a:xfrm>
          <a:solidFill>
            <a:srgbClr val="99FF33"/>
          </a:solidFill>
        </p:spPr>
        <p:txBody>
          <a:bodyPr>
            <a:normAutofit fontScale="90000"/>
          </a:bodyPr>
          <a:lstStyle/>
          <a:p>
            <a:pPr>
              <a:lnSpc>
                <a:spcPct val="150000"/>
              </a:lnSpc>
            </a:pPr>
            <a:r>
              <a:rPr lang="sr-Cyrl-CS" b="1" dirty="0" smtClean="0">
                <a:solidFill>
                  <a:schemeClr val="tx2"/>
                </a:solidFill>
              </a:rPr>
              <a:t/>
            </a:r>
            <a:br>
              <a:rPr lang="sr-Cyrl-CS" b="1" dirty="0" smtClean="0">
                <a:solidFill>
                  <a:schemeClr val="tx2"/>
                </a:solidFill>
              </a:rPr>
            </a:br>
            <a:r>
              <a:rPr lang="sr-Latn-RS" sz="4000" b="1" dirty="0" smtClean="0"/>
              <a:t>„</a:t>
            </a:r>
            <a:r>
              <a:rPr lang="sr-Cyrl-RS" sz="4000" b="1" dirty="0" smtClean="0"/>
              <a:t>ПОСЕБНИ</a:t>
            </a:r>
            <a:r>
              <a:rPr lang="sr-Latn-RS" sz="4000" b="1" dirty="0" smtClean="0"/>
              <a:t>“</a:t>
            </a:r>
            <a:r>
              <a:rPr lang="sr-Cyrl-RS" sz="4000" b="1" dirty="0" smtClean="0"/>
              <a:t> ЗАКОНИ У ОБЛАСТИ ЗАШТИТЕ ЖИВОТНЕ СРЕДИНЕ</a:t>
            </a:r>
            <a:r>
              <a:rPr lang="sr-Cyrl-CS" b="1" dirty="0" smtClean="0">
                <a:solidFill>
                  <a:srgbClr val="FF0000"/>
                </a:solidFill>
                <a:cs typeface="Times New Roman" pitchFamily="18" charset="0"/>
              </a:rPr>
              <a:t/>
            </a:r>
            <a:br>
              <a:rPr lang="sr-Cyrl-CS" b="1" dirty="0" smtClean="0">
                <a:solidFill>
                  <a:srgbClr val="FF0000"/>
                </a:solidFill>
                <a:cs typeface="Times New Roman" pitchFamily="18" charset="0"/>
              </a:rPr>
            </a:br>
            <a:endParaRPr lang="en-US" dirty="0">
              <a:solidFill>
                <a:srgbClr val="FF0000"/>
              </a:solidFill>
            </a:endParaRPr>
          </a:p>
        </p:txBody>
      </p:sp>
      <p:sp>
        <p:nvSpPr>
          <p:cNvPr id="3" name="Subtitle 2"/>
          <p:cNvSpPr>
            <a:spLocks noGrp="1"/>
          </p:cNvSpPr>
          <p:nvPr>
            <p:ph type="subTitle" idx="1"/>
          </p:nvPr>
        </p:nvSpPr>
        <p:spPr>
          <a:xfrm flipV="1">
            <a:off x="1907704" y="5805264"/>
            <a:ext cx="2808312" cy="526504"/>
          </a:xfrm>
        </p:spPr>
        <p:txBody>
          <a:bodyPr>
            <a:normAutofit fontScale="92500" lnSpcReduction="10000"/>
          </a:bodyPr>
          <a:lstStyle/>
          <a:p>
            <a:endParaRPr lang="en-US" dirty="0"/>
          </a:p>
        </p:txBody>
      </p:sp>
    </p:spTree>
    <p:extLst>
      <p:ext uri="{BB962C8B-B14F-4D97-AF65-F5344CB8AC3E}">
        <p14:creationId xmlns:p14="http://schemas.microsoft.com/office/powerpoint/2010/main" val="12783774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8"/>
          </a:xfrm>
          <a:solidFill>
            <a:srgbClr val="99FF33"/>
          </a:solidFill>
        </p:spPr>
        <p:txBody>
          <a:bodyPr>
            <a:noAutofit/>
          </a:bodyPr>
          <a:lstStyle/>
          <a:p>
            <a:r>
              <a:rPr lang="ru-RU" sz="2400" b="1" dirty="0"/>
              <a:t>ЗАКОН О </a:t>
            </a:r>
            <a:r>
              <a:rPr lang="ru-RU" sz="2400" b="1" dirty="0" smtClean="0"/>
              <a:t>ВОДАМА</a:t>
            </a:r>
            <a:endParaRPr lang="en-US" sz="2400" dirty="0"/>
          </a:p>
        </p:txBody>
      </p:sp>
      <p:sp>
        <p:nvSpPr>
          <p:cNvPr id="3" name="Content Placeholder 2"/>
          <p:cNvSpPr>
            <a:spLocks noGrp="1"/>
          </p:cNvSpPr>
          <p:nvPr>
            <p:ph idx="1"/>
          </p:nvPr>
        </p:nvSpPr>
        <p:spPr>
          <a:xfrm>
            <a:off x="486195" y="980728"/>
            <a:ext cx="8064896" cy="4525963"/>
          </a:xfrm>
        </p:spPr>
        <p:txBody>
          <a:bodyPr>
            <a:noAutofit/>
          </a:bodyPr>
          <a:lstStyle/>
          <a:p>
            <a:r>
              <a:rPr lang="ru-RU" sz="1600" b="1" dirty="0" smtClean="0">
                <a:cs typeface="Times New Roman" panose="02020603050405020304" pitchFamily="18" charset="0"/>
              </a:rPr>
              <a:t>Воду загађује непрописно одложен</a:t>
            </a:r>
            <a:r>
              <a:rPr lang="sr-Latn-RS" sz="1600" b="1" dirty="0" smtClean="0">
                <a:cs typeface="Times New Roman" panose="02020603050405020304" pitchFamily="18" charset="0"/>
              </a:rPr>
              <a:t> </a:t>
            </a:r>
            <a:r>
              <a:rPr lang="ru-RU" sz="1600" b="1" dirty="0" smtClean="0">
                <a:cs typeface="Times New Roman" panose="02020603050405020304" pitchFamily="18" charset="0"/>
              </a:rPr>
              <a:t>отпад, водени саобраћај, ђубрива и пестициди са обрадивих површина, растварачи и</a:t>
            </a:r>
            <a:r>
              <a:rPr lang="sr-Latn-RS" sz="1600" b="1" dirty="0" smtClean="0">
                <a:cs typeface="Times New Roman" panose="02020603050405020304" pitchFamily="18" charset="0"/>
              </a:rPr>
              <a:t> </a:t>
            </a:r>
            <a:r>
              <a:rPr lang="ru-RU" sz="1600" b="1" dirty="0" smtClean="0">
                <a:cs typeface="Times New Roman" panose="02020603050405020304" pitchFamily="18" charset="0"/>
              </a:rPr>
              <a:t>детерџенти из домаћинстава и фабрика, као и метали, на пример олово или жива из</a:t>
            </a:r>
            <a:r>
              <a:rPr lang="sr-Latn-RS" sz="1600" b="1" dirty="0" smtClean="0">
                <a:cs typeface="Times New Roman" panose="02020603050405020304" pitchFamily="18" charset="0"/>
              </a:rPr>
              <a:t> </a:t>
            </a:r>
            <a:r>
              <a:rPr lang="ru-RU" sz="1600" b="1" dirty="0" smtClean="0">
                <a:cs typeface="Times New Roman" panose="02020603050405020304" pitchFamily="18" charset="0"/>
              </a:rPr>
              <a:t>индустријских процеса</a:t>
            </a:r>
          </a:p>
          <a:p>
            <a:endParaRPr lang="ru-RU" sz="1600" b="1" dirty="0" smtClean="0">
              <a:cs typeface="Times New Roman" panose="02020603050405020304" pitchFamily="18" charset="0"/>
            </a:endParaRPr>
          </a:p>
          <a:p>
            <a:r>
              <a:rPr lang="ru-RU" sz="1600" b="1" dirty="0" smtClean="0">
                <a:cs typeface="Times New Roman" panose="02020603050405020304" pitchFamily="18" charset="0"/>
              </a:rPr>
              <a:t>Копнене воде и светско море се загађују физички (чврст отпад, нафта, температура),</a:t>
            </a:r>
            <a:r>
              <a:rPr lang="sr-Latn-RS" sz="1600" b="1" dirty="0" smtClean="0">
                <a:cs typeface="Times New Roman" panose="02020603050405020304" pitchFamily="18" charset="0"/>
              </a:rPr>
              <a:t> </a:t>
            </a:r>
            <a:r>
              <a:rPr lang="ru-RU" sz="1600" b="1" dirty="0" smtClean="0">
                <a:cs typeface="Times New Roman" panose="02020603050405020304" pitchFamily="18" charset="0"/>
              </a:rPr>
              <a:t>хемијски (органске и неорганске материје, нафта, тешки метали, пестициди),</a:t>
            </a:r>
            <a:r>
              <a:rPr lang="sr-Latn-RS" sz="1600" b="1" dirty="0" smtClean="0">
                <a:cs typeface="Times New Roman" panose="02020603050405020304" pitchFamily="18" charset="0"/>
              </a:rPr>
              <a:t> </a:t>
            </a:r>
            <a:r>
              <a:rPr lang="ru-RU" sz="1600" b="1" dirty="0" smtClean="0">
                <a:cs typeface="Times New Roman" panose="02020603050405020304" pitchFamily="18" charset="0"/>
              </a:rPr>
              <a:t>биолошки (алохтоне – стране врсте, патогени организми, вируси) и радиоактивно (нуклеарне</a:t>
            </a:r>
            <a:r>
              <a:rPr lang="sr-Latn-RS" sz="1600" b="1" dirty="0" smtClean="0">
                <a:cs typeface="Times New Roman" panose="02020603050405020304" pitchFamily="18" charset="0"/>
              </a:rPr>
              <a:t> </a:t>
            </a:r>
            <a:r>
              <a:rPr lang="ru-RU" sz="1600" b="1" dirty="0" smtClean="0">
                <a:cs typeface="Times New Roman" panose="02020603050405020304" pitchFamily="18" charset="0"/>
              </a:rPr>
              <a:t>пробе, хаварије подморница, нуклеарни отпад)</a:t>
            </a:r>
            <a:endParaRPr lang="sr-Latn-RS" sz="1600" b="1" dirty="0" smtClean="0">
              <a:cs typeface="Times New Roman" panose="02020603050405020304" pitchFamily="18" charset="0"/>
            </a:endParaRPr>
          </a:p>
          <a:p>
            <a:endParaRPr lang="ru-RU" sz="1600" b="1" dirty="0" smtClean="0">
              <a:cs typeface="Times New Roman" panose="02020603050405020304" pitchFamily="18" charset="0"/>
            </a:endParaRPr>
          </a:p>
          <a:p>
            <a:r>
              <a:rPr lang="ru-RU" sz="1600" b="1" dirty="0" smtClean="0">
                <a:cs typeface="Times New Roman" panose="02020603050405020304" pitchFamily="18" charset="0"/>
              </a:rPr>
              <a:t>Сматра </a:t>
            </a:r>
            <a:r>
              <a:rPr lang="ru-RU" sz="1600" b="1" dirty="0">
                <a:cs typeface="Times New Roman" panose="02020603050405020304" pitchFamily="18" charset="0"/>
              </a:rPr>
              <a:t>се да је вода загађена када, услед човековог деловања, настају </a:t>
            </a:r>
            <a:r>
              <a:rPr lang="ru-RU" sz="1600" b="1" dirty="0" smtClean="0">
                <a:cs typeface="Times New Roman" panose="02020603050405020304" pitchFamily="18" charset="0"/>
              </a:rPr>
              <a:t>знатније промене </a:t>
            </a:r>
            <a:r>
              <a:rPr lang="ru-RU" sz="1600" b="1" dirty="0">
                <a:cs typeface="Times New Roman" panose="02020603050405020304" pitchFamily="18" charset="0"/>
              </a:rPr>
              <a:t>у њеном физичком, хемијском и биолошком </a:t>
            </a:r>
            <a:r>
              <a:rPr lang="ru-RU" sz="1600" b="1" dirty="0" smtClean="0">
                <a:cs typeface="Times New Roman" panose="02020603050405020304" pitchFamily="18" charset="0"/>
              </a:rPr>
              <a:t>саставу</a:t>
            </a:r>
            <a:endParaRPr lang="sr-Latn-RS" sz="1600" b="1" dirty="0" smtClean="0">
              <a:cs typeface="Times New Roman" panose="02020603050405020304" pitchFamily="18" charset="0"/>
            </a:endParaRPr>
          </a:p>
          <a:p>
            <a:endParaRPr lang="sr-Cyrl-RS" sz="1600" b="1" dirty="0" smtClean="0">
              <a:solidFill>
                <a:srgbClr val="D60093"/>
              </a:solidFill>
              <a:cs typeface="Times New Roman" panose="02020603050405020304" pitchFamily="18" charset="0"/>
            </a:endParaRPr>
          </a:p>
          <a:p>
            <a:r>
              <a:rPr lang="sr-Cyrl-RS" sz="1600" b="1" dirty="0">
                <a:solidFill>
                  <a:srgbClr val="FF0066"/>
                </a:solidFill>
                <a:cs typeface="Times New Roman" panose="02020603050405020304" pitchFamily="18" charset="0"/>
              </a:rPr>
              <a:t>Љ</a:t>
            </a:r>
            <a:r>
              <a:rPr lang="sr-Cyrl-RS" sz="1600" b="1" dirty="0" smtClean="0">
                <a:solidFill>
                  <a:srgbClr val="FF0066"/>
                </a:solidFill>
                <a:cs typeface="Times New Roman" panose="02020603050405020304" pitchFamily="18" charset="0"/>
              </a:rPr>
              <a:t>удско </a:t>
            </a:r>
            <a:r>
              <a:rPr lang="sr-Cyrl-RS" sz="1600" b="1" dirty="0">
                <a:solidFill>
                  <a:srgbClr val="FF0066"/>
                </a:solidFill>
                <a:cs typeface="Times New Roman" panose="02020603050405020304" pitchFamily="18" charset="0"/>
              </a:rPr>
              <a:t>право </a:t>
            </a:r>
            <a:r>
              <a:rPr lang="sr-Cyrl-RS" sz="1600" b="1" dirty="0" smtClean="0">
                <a:solidFill>
                  <a:srgbClr val="FF0066"/>
                </a:solidFill>
                <a:cs typeface="Times New Roman" panose="02020603050405020304" pitchFamily="18" charset="0"/>
              </a:rPr>
              <a:t>- Право </a:t>
            </a:r>
            <a:r>
              <a:rPr lang="sr-Cyrl-RS" sz="1600" b="1" dirty="0" smtClean="0">
                <a:solidFill>
                  <a:srgbClr val="FF0066"/>
                </a:solidFill>
                <a:cs typeface="Times New Roman" panose="02020603050405020304" pitchFamily="18" charset="0"/>
              </a:rPr>
              <a:t>на воду </a:t>
            </a:r>
            <a:r>
              <a:rPr lang="sr-Cyrl-RS" sz="1600" b="1" dirty="0" smtClean="0">
                <a:cs typeface="Times New Roman" panose="02020603050405020304" pitchFamily="18" charset="0"/>
              </a:rPr>
              <a:t>– </a:t>
            </a:r>
            <a:r>
              <a:rPr lang="ru-RU" sz="1600" b="1" dirty="0" smtClean="0">
                <a:cs typeface="Times New Roman" panose="02020603050405020304" pitchFamily="18" charset="0"/>
              </a:rPr>
              <a:t>право на </a:t>
            </a:r>
            <a:r>
              <a:rPr lang="ru-RU" sz="1600" b="1" dirty="0">
                <a:cs typeface="Times New Roman" panose="02020603050405020304" pitchFamily="18" charset="0"/>
              </a:rPr>
              <a:t>воду за живот и опстанак, </a:t>
            </a:r>
            <a:r>
              <a:rPr lang="ru-RU" sz="1600" b="1" dirty="0" smtClean="0">
                <a:cs typeface="Times New Roman" panose="02020603050405020304" pitchFamily="18" charset="0"/>
              </a:rPr>
              <a:t>на </a:t>
            </a:r>
            <a:r>
              <a:rPr lang="ru-RU" sz="1600" b="1" dirty="0">
                <a:cs typeface="Times New Roman" panose="02020603050405020304" pitchFamily="18" charset="0"/>
              </a:rPr>
              <a:t>приступ чистој води за пиће, </a:t>
            </a:r>
            <a:r>
              <a:rPr lang="ru-RU" sz="1600" b="1" dirty="0" smtClean="0">
                <a:cs typeface="Times New Roman" panose="02020603050405020304" pitchFamily="18" charset="0"/>
              </a:rPr>
              <a:t>у </a:t>
            </a:r>
            <a:r>
              <a:rPr lang="ru-RU" sz="1600" b="1" dirty="0">
                <a:cs typeface="Times New Roman" panose="02020603050405020304" pitchFamily="18" charset="0"/>
              </a:rPr>
              <a:t>склопу права на хигијену, </a:t>
            </a:r>
            <a:r>
              <a:rPr lang="ru-RU" sz="1600" b="1" dirty="0" smtClean="0">
                <a:cs typeface="Times New Roman" panose="02020603050405020304" pitchFamily="18" charset="0"/>
              </a:rPr>
              <a:t>као </a:t>
            </a:r>
            <a:r>
              <a:rPr lang="ru-RU" sz="1600" b="1" dirty="0">
                <a:cs typeface="Times New Roman" panose="02020603050405020304" pitchFamily="18" charset="0"/>
              </a:rPr>
              <a:t>део права на приступ </a:t>
            </a:r>
            <a:r>
              <a:rPr lang="ru-RU" sz="1600" b="1" dirty="0" smtClean="0">
                <a:cs typeface="Times New Roman" panose="02020603050405020304" pitchFamily="18" charset="0"/>
              </a:rPr>
              <a:t>храни и </a:t>
            </a:r>
            <a:r>
              <a:rPr lang="ru-RU" sz="1600" b="1" dirty="0">
                <a:cs typeface="Times New Roman" panose="02020603050405020304" pitchFamily="18" charset="0"/>
              </a:rPr>
              <a:t>адекватној исхрани, </a:t>
            </a:r>
            <a:r>
              <a:rPr lang="ru-RU" sz="1600" b="1" dirty="0" smtClean="0">
                <a:cs typeface="Times New Roman" panose="02020603050405020304" pitchFamily="18" charset="0"/>
              </a:rPr>
              <a:t>као </a:t>
            </a:r>
            <a:r>
              <a:rPr lang="ru-RU" sz="1600" b="1" dirty="0">
                <a:cs typeface="Times New Roman" panose="02020603050405020304" pitchFamily="18" charset="0"/>
              </a:rPr>
              <a:t>део права на развој, </a:t>
            </a:r>
            <a:r>
              <a:rPr lang="ru-RU" sz="1600" b="1" dirty="0" smtClean="0">
                <a:cs typeface="Times New Roman" panose="02020603050405020304" pitchFamily="18" charset="0"/>
              </a:rPr>
              <a:t>као елемент </a:t>
            </a:r>
            <a:r>
              <a:rPr lang="ru-RU" sz="1600" b="1" dirty="0">
                <a:cs typeface="Times New Roman" panose="02020603050405020304" pitchFamily="18" charset="0"/>
              </a:rPr>
              <a:t>права на животну </a:t>
            </a:r>
            <a:r>
              <a:rPr lang="ru-RU" sz="1600" b="1" dirty="0" smtClean="0">
                <a:cs typeface="Times New Roman" panose="02020603050405020304" pitchFamily="18" charset="0"/>
              </a:rPr>
              <a:t>средину, право </a:t>
            </a:r>
            <a:r>
              <a:rPr lang="ru-RU" sz="1600" b="1" dirty="0">
                <a:cs typeface="Times New Roman" panose="02020603050405020304" pitchFamily="18" charset="0"/>
              </a:rPr>
              <a:t>појединца на информације о активностима државних органа у овој </a:t>
            </a:r>
            <a:r>
              <a:rPr lang="ru-RU" sz="1600" b="1" dirty="0" smtClean="0">
                <a:cs typeface="Times New Roman" panose="02020603050405020304" pitchFamily="18" charset="0"/>
              </a:rPr>
              <a:t>области, право </a:t>
            </a:r>
            <a:r>
              <a:rPr lang="ru-RU" sz="1600" b="1" dirty="0">
                <a:cs typeface="Times New Roman" panose="02020603050405020304" pitchFamily="18" charset="0"/>
              </a:rPr>
              <a:t>појединца да активно учествује у доношењу одлука које се односе на </a:t>
            </a:r>
            <a:r>
              <a:rPr lang="ru-RU" sz="1600" b="1" dirty="0" smtClean="0">
                <a:cs typeface="Times New Roman" panose="02020603050405020304" pitchFamily="18" charset="0"/>
              </a:rPr>
              <a:t>коришћење воде</a:t>
            </a:r>
            <a:r>
              <a:rPr lang="ru-RU" sz="1600" b="1" dirty="0">
                <a:cs typeface="Times New Roman" panose="02020603050405020304" pitchFamily="18" charset="0"/>
              </a:rPr>
              <a:t>, </a:t>
            </a:r>
            <a:r>
              <a:rPr lang="ru-RU" sz="1600" b="1" dirty="0" smtClean="0">
                <a:cs typeface="Times New Roman" panose="02020603050405020304" pitchFamily="18" charset="0"/>
              </a:rPr>
              <a:t>на </a:t>
            </a:r>
            <a:r>
              <a:rPr lang="ru-RU" sz="1600" b="1" dirty="0">
                <a:cs typeface="Times New Roman" panose="02020603050405020304" pitchFamily="18" charset="0"/>
              </a:rPr>
              <a:t>обештећење у случају еколошке штете, </a:t>
            </a:r>
            <a:r>
              <a:rPr lang="ru-RU" sz="1600" b="1" dirty="0" smtClean="0">
                <a:cs typeface="Times New Roman" panose="02020603050405020304" pitchFamily="18" charset="0"/>
              </a:rPr>
              <a:t>на приступ суду </a:t>
            </a:r>
            <a:r>
              <a:rPr lang="ru-RU" sz="1600" b="1" dirty="0">
                <a:cs typeface="Times New Roman" panose="02020603050405020304" pitchFamily="18" charset="0"/>
              </a:rPr>
              <a:t>и другим државним органима са циљем реализације овог права</a:t>
            </a:r>
          </a:p>
          <a:p>
            <a:endParaRPr lang="ru-RU" sz="1600" b="1" dirty="0" smtClean="0"/>
          </a:p>
        </p:txBody>
      </p:sp>
    </p:spTree>
    <p:extLst>
      <p:ext uri="{BB962C8B-B14F-4D97-AF65-F5344CB8AC3E}">
        <p14:creationId xmlns:p14="http://schemas.microsoft.com/office/powerpoint/2010/main" val="38445384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8"/>
          </a:xfrm>
          <a:solidFill>
            <a:srgbClr val="99FF33"/>
          </a:solidFill>
        </p:spPr>
        <p:txBody>
          <a:bodyPr>
            <a:noAutofit/>
          </a:bodyPr>
          <a:lstStyle/>
          <a:p>
            <a:r>
              <a:rPr lang="ru-RU" sz="2400" b="1" dirty="0"/>
              <a:t>ЗАКОН О </a:t>
            </a:r>
            <a:r>
              <a:rPr lang="ru-RU" sz="2400" b="1" dirty="0" smtClean="0"/>
              <a:t>ВОДАМА</a:t>
            </a:r>
            <a:endParaRPr lang="en-US" sz="2400" dirty="0"/>
          </a:p>
        </p:txBody>
      </p:sp>
      <p:sp>
        <p:nvSpPr>
          <p:cNvPr id="3" name="Content Placeholder 2"/>
          <p:cNvSpPr>
            <a:spLocks noGrp="1"/>
          </p:cNvSpPr>
          <p:nvPr>
            <p:ph idx="1"/>
          </p:nvPr>
        </p:nvSpPr>
        <p:spPr>
          <a:xfrm>
            <a:off x="657908" y="980728"/>
            <a:ext cx="7848872" cy="4525963"/>
          </a:xfrm>
        </p:spPr>
        <p:txBody>
          <a:bodyPr>
            <a:noAutofit/>
          </a:bodyPr>
          <a:lstStyle/>
          <a:p>
            <a:r>
              <a:rPr lang="ru-RU" sz="1600" b="1" dirty="0" smtClean="0"/>
              <a:t>Уређује </a:t>
            </a:r>
            <a:r>
              <a:rPr lang="ru-RU" sz="1600" b="1" dirty="0">
                <a:solidFill>
                  <a:srgbClr val="FF0066"/>
                </a:solidFill>
              </a:rPr>
              <a:t>правни статус вода, интегрално управљање водама, управљање </a:t>
            </a:r>
            <a:r>
              <a:rPr lang="ru-RU" sz="1600" b="1" dirty="0" smtClean="0">
                <a:solidFill>
                  <a:srgbClr val="FF0066"/>
                </a:solidFill>
              </a:rPr>
              <a:t>водним објектима </a:t>
            </a:r>
            <a:r>
              <a:rPr lang="ru-RU" sz="1600" b="1" dirty="0">
                <a:solidFill>
                  <a:srgbClr val="FF0066"/>
                </a:solidFill>
              </a:rPr>
              <a:t>и водним земљиштем, извори и начин финансирања водне </a:t>
            </a:r>
            <a:r>
              <a:rPr lang="ru-RU" sz="1600" b="1" dirty="0" smtClean="0">
                <a:solidFill>
                  <a:srgbClr val="FF0066"/>
                </a:solidFill>
              </a:rPr>
              <a:t>делатности, надзор </a:t>
            </a:r>
            <a:r>
              <a:rPr lang="ru-RU" sz="1600" b="1" dirty="0">
                <a:solidFill>
                  <a:srgbClr val="FF0066"/>
                </a:solidFill>
              </a:rPr>
              <a:t>над спровођењем овог закона, као и друга питања значајна за </a:t>
            </a:r>
            <a:r>
              <a:rPr lang="ru-RU" sz="1600" b="1" dirty="0" smtClean="0">
                <a:solidFill>
                  <a:srgbClr val="FF0066"/>
                </a:solidFill>
              </a:rPr>
              <a:t>управљање </a:t>
            </a:r>
            <a:r>
              <a:rPr lang="ru-RU" sz="1600" b="1" dirty="0" smtClean="0">
                <a:solidFill>
                  <a:srgbClr val="FF0066"/>
                </a:solidFill>
              </a:rPr>
              <a:t>водама</a:t>
            </a:r>
          </a:p>
          <a:p>
            <a:r>
              <a:rPr lang="ru-RU" sz="1600" b="1" dirty="0"/>
              <a:t>Воде се могу користити на начин на који се не угрожавају природна својства воде, не доводи у опасност живот и здравље људи, не угрожава биљни и животињски свет, природне вредности и непокретна културна добра</a:t>
            </a:r>
          </a:p>
          <a:p>
            <a:r>
              <a:rPr lang="ru-RU" sz="1600" b="1" dirty="0"/>
              <a:t>Воду природних водотока, природних језера, природних извора, јавних бунара и јавних чесми могу користити сви, под једнаким условима за задовољавање животних потреба</a:t>
            </a:r>
          </a:p>
          <a:p>
            <a:r>
              <a:rPr lang="ru-RU" sz="1600" b="1" dirty="0"/>
              <a:t>Ради обезбеђивања заштите вода, заштите од штетног дејства </a:t>
            </a:r>
            <a:r>
              <a:rPr lang="ru-RU" sz="1600" b="1" dirty="0" smtClean="0"/>
              <a:t>вода, уређења, коришћења </a:t>
            </a:r>
            <a:r>
              <a:rPr lang="ru-RU" sz="1600" b="1" dirty="0"/>
              <a:t>и управљања водама на територији Републике Србије, образују се </a:t>
            </a:r>
            <a:r>
              <a:rPr lang="ru-RU" sz="1600" b="1" dirty="0" smtClean="0">
                <a:solidFill>
                  <a:srgbClr val="FF0066"/>
                </a:solidFill>
              </a:rPr>
              <a:t>водна подручја </a:t>
            </a:r>
            <a:r>
              <a:rPr lang="ru-RU" sz="1600" b="1" dirty="0"/>
              <a:t>(водно подручје Дунава, Саве, Мораве) - Границе водних подручја утврђује Влада </a:t>
            </a:r>
          </a:p>
          <a:p>
            <a:r>
              <a:rPr lang="ru-RU" sz="1600" b="1" dirty="0"/>
              <a:t>Територија Републике Србије представља јединствен </a:t>
            </a:r>
            <a:r>
              <a:rPr lang="ru-RU" sz="1600" b="1" dirty="0">
                <a:solidFill>
                  <a:srgbClr val="FF0066"/>
                </a:solidFill>
              </a:rPr>
              <a:t>водопривредни </a:t>
            </a:r>
            <a:r>
              <a:rPr lang="ru-RU" sz="1600" b="1" dirty="0" smtClean="0">
                <a:solidFill>
                  <a:srgbClr val="FF0066"/>
                </a:solidFill>
              </a:rPr>
              <a:t>простор</a:t>
            </a:r>
            <a:endParaRPr lang="ru-RU" sz="1600" b="1" dirty="0">
              <a:solidFill>
                <a:srgbClr val="FF0066"/>
              </a:solidFill>
            </a:endParaRPr>
          </a:p>
          <a:p>
            <a:r>
              <a:rPr lang="ru-RU" sz="1600" b="1" dirty="0">
                <a:solidFill>
                  <a:srgbClr val="FF0066"/>
                </a:solidFill>
              </a:rPr>
              <a:t>Водни режим </a:t>
            </a:r>
            <a:r>
              <a:rPr lang="ru-RU" sz="1600" b="1" dirty="0"/>
              <a:t>одржава се и унапређује уређивањем и одржавањем водотока, изградњом и одржавањем водопривредних објеката и применом мера за заштиту од штетног дејства вода, коришћење вода и заштиту вода од загађивања, а у складу са водопривредном основом, односно водопривредним условима, водопривредним сагласностима и водопривредним </a:t>
            </a:r>
            <a:r>
              <a:rPr lang="ru-RU" sz="1600" b="1" dirty="0" smtClean="0"/>
              <a:t>дозволама</a:t>
            </a:r>
          </a:p>
        </p:txBody>
      </p:sp>
    </p:spTree>
    <p:extLst>
      <p:ext uri="{BB962C8B-B14F-4D97-AF65-F5344CB8AC3E}">
        <p14:creationId xmlns:p14="http://schemas.microsoft.com/office/powerpoint/2010/main" val="334230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8"/>
          </a:xfrm>
          <a:solidFill>
            <a:srgbClr val="99FF33"/>
          </a:solidFill>
        </p:spPr>
        <p:txBody>
          <a:bodyPr>
            <a:noAutofit/>
          </a:bodyPr>
          <a:lstStyle/>
          <a:p>
            <a:r>
              <a:rPr lang="ru-RU" sz="2400" b="1" dirty="0"/>
              <a:t>ЗАКОН О </a:t>
            </a:r>
            <a:r>
              <a:rPr lang="ru-RU" sz="2400" b="1" dirty="0" smtClean="0"/>
              <a:t>ВОДАМА</a:t>
            </a:r>
            <a:endParaRPr lang="en-US" sz="2400" dirty="0"/>
          </a:p>
        </p:txBody>
      </p:sp>
      <p:sp>
        <p:nvSpPr>
          <p:cNvPr id="3" name="Content Placeholder 2"/>
          <p:cNvSpPr>
            <a:spLocks noGrp="1"/>
          </p:cNvSpPr>
          <p:nvPr>
            <p:ph idx="1"/>
          </p:nvPr>
        </p:nvSpPr>
        <p:spPr>
          <a:xfrm>
            <a:off x="297868" y="692696"/>
            <a:ext cx="8568952" cy="4525963"/>
          </a:xfrm>
        </p:spPr>
        <p:txBody>
          <a:bodyPr>
            <a:noAutofit/>
          </a:bodyPr>
          <a:lstStyle/>
          <a:p>
            <a:r>
              <a:rPr lang="ru-RU" sz="1600" b="1" dirty="0" smtClean="0">
                <a:solidFill>
                  <a:srgbClr val="FF0066"/>
                </a:solidFill>
              </a:rPr>
              <a:t>Водопривредна основа </a:t>
            </a:r>
            <a:r>
              <a:rPr lang="ru-RU" sz="1600" b="1" dirty="0" smtClean="0"/>
              <a:t>је дугорочни план за одржавање и развој водног режима на територији РС, на једном или више водних подручја или на делу водног подручја</a:t>
            </a:r>
          </a:p>
          <a:p>
            <a:r>
              <a:rPr lang="ru-RU" sz="1600" b="1" dirty="0" smtClean="0"/>
              <a:t>Ради заштите вода, заштите од штетног дејства вода и усклађене употребе вода, доноси се </a:t>
            </a:r>
            <a:r>
              <a:rPr lang="ru-RU" sz="1600" b="1" dirty="0" smtClean="0">
                <a:solidFill>
                  <a:srgbClr val="FF0066"/>
                </a:solidFill>
              </a:rPr>
              <a:t>план за управљање водним режимом </a:t>
            </a:r>
            <a:r>
              <a:rPr lang="ru-RU" sz="1600" b="1" dirty="0" smtClean="0"/>
              <a:t>- израђује се за територију РС и водно подручје -Планом се утврђују мере за управљање водним режимом</a:t>
            </a:r>
          </a:p>
          <a:p>
            <a:r>
              <a:rPr lang="ru-RU" sz="1600" b="1" dirty="0" smtClean="0"/>
              <a:t>У поступку припреме техничке документације за изградњу нових и реконструкцију постојећих објеката и за извођење других радова који могу утицати на промене у водном режиму, инвеститор је дужан да прибави </a:t>
            </a:r>
            <a:r>
              <a:rPr lang="ru-RU" sz="1600" b="1" dirty="0" smtClean="0">
                <a:solidFill>
                  <a:srgbClr val="FF0066"/>
                </a:solidFill>
              </a:rPr>
              <a:t>водопривредне услове</a:t>
            </a:r>
          </a:p>
          <a:p>
            <a:r>
              <a:rPr lang="ru-RU" sz="1600" b="1" dirty="0" smtClean="0"/>
              <a:t>Одобрење за изградњу нових и реконструкцију постојећих објеката и постројења и извођење других радова може се издати по прибављеној </a:t>
            </a:r>
            <a:r>
              <a:rPr lang="ru-RU" sz="1600" b="1" dirty="0" smtClean="0">
                <a:solidFill>
                  <a:srgbClr val="FF0066"/>
                </a:solidFill>
              </a:rPr>
              <a:t>водопривредној сагласности</a:t>
            </a:r>
          </a:p>
          <a:p>
            <a:r>
              <a:rPr lang="ru-RU" sz="1600" b="1" dirty="0" smtClean="0"/>
              <a:t>Заштита вода од загађивања спроводи се да би се омогућило нешкодљиво и несметано коришћење вода, као и ради заштите здравља људи, животињског и биљног света и заштите животне средине</a:t>
            </a:r>
          </a:p>
          <a:p>
            <a:r>
              <a:rPr lang="ru-RU" sz="1600" b="1" dirty="0" smtClean="0"/>
              <a:t>Заштита вода од загађивања спроводи се у складу са </a:t>
            </a:r>
            <a:r>
              <a:rPr lang="ru-RU" sz="1600" b="1" dirty="0" smtClean="0">
                <a:solidFill>
                  <a:srgbClr val="FF0066"/>
                </a:solidFill>
              </a:rPr>
              <a:t>планом за заштиту вода од загађивања</a:t>
            </a:r>
            <a:r>
              <a:rPr lang="ru-RU" sz="1600" b="1" dirty="0" smtClean="0"/>
              <a:t> - утврђују се нарочито: мере за спречавање или ограничавање уношења у воде опасних и штетних материја, мере за спречавање и одлагање отпадних и других материја на подручјима на којима то може утицати на погоршање квалитета вода, мере за пречишћавање загађених вода, начин спровођења интервентних мера у одређеним случајевима загађивања, организације које су дужне да спроводе поједине мере, рокови за смањење загађивања воде, као и одговорности и овлашћења у вези са спровођењем заштите – доноси га Влада</a:t>
            </a:r>
          </a:p>
          <a:p>
            <a:r>
              <a:rPr lang="ru-RU" sz="1600" b="1" dirty="0" smtClean="0"/>
              <a:t>Ради праћења стања загађености вода систематски се испитује квалитет површинских и подземних вода према </a:t>
            </a:r>
            <a:r>
              <a:rPr lang="ru-RU" sz="1600" b="1" dirty="0" smtClean="0">
                <a:solidFill>
                  <a:srgbClr val="FF0066"/>
                </a:solidFill>
              </a:rPr>
              <a:t>програму </a:t>
            </a:r>
            <a:r>
              <a:rPr lang="ru-RU" sz="1600" b="1" dirty="0" smtClean="0"/>
              <a:t>који доноси Влада - РХМЗ врши систематско испитивање</a:t>
            </a:r>
          </a:p>
          <a:p>
            <a:endParaRPr lang="ru-RU" sz="1600" b="1" dirty="0">
              <a:solidFill>
                <a:srgbClr val="FF0066"/>
              </a:solidFill>
            </a:endParaRPr>
          </a:p>
        </p:txBody>
      </p:sp>
    </p:spTree>
    <p:extLst>
      <p:ext uri="{BB962C8B-B14F-4D97-AF65-F5344CB8AC3E}">
        <p14:creationId xmlns:p14="http://schemas.microsoft.com/office/powerpoint/2010/main" val="3273763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ПОЉОПРИВРЕДНОМ </a:t>
            </a:r>
            <a:r>
              <a:rPr lang="ru-RU" sz="2400" b="1" dirty="0" smtClean="0"/>
              <a:t>ЗЕМЉИШТУ</a:t>
            </a:r>
            <a:endParaRPr lang="en-US" sz="2400" dirty="0"/>
          </a:p>
        </p:txBody>
      </p:sp>
      <p:sp>
        <p:nvSpPr>
          <p:cNvPr id="3" name="Content Placeholder 2"/>
          <p:cNvSpPr>
            <a:spLocks noGrp="1"/>
          </p:cNvSpPr>
          <p:nvPr>
            <p:ph idx="1"/>
          </p:nvPr>
        </p:nvSpPr>
        <p:spPr>
          <a:xfrm>
            <a:off x="683568" y="1124744"/>
            <a:ext cx="7848872" cy="4525963"/>
          </a:xfrm>
        </p:spPr>
        <p:txBody>
          <a:bodyPr>
            <a:noAutofit/>
          </a:bodyPr>
          <a:lstStyle/>
          <a:p>
            <a:r>
              <a:rPr lang="ru-RU" sz="1600" b="1" dirty="0" smtClean="0"/>
              <a:t>Заштита земљишта обухвата заштиту пољопривредног земљишта, заштиту грађевинског земљишта, рударство, геолошка истраживања </a:t>
            </a:r>
            <a:r>
              <a:rPr lang="sr-Latn-RS" sz="1600" b="1" dirty="0" smtClean="0"/>
              <a:t>… - </a:t>
            </a:r>
            <a:r>
              <a:rPr lang="sr-Cyrl-RS" sz="1600" b="1" dirty="0" smtClean="0"/>
              <a:t>З</a:t>
            </a:r>
            <a:r>
              <a:rPr lang="ru-RU" sz="1600" b="1" dirty="0" smtClean="0"/>
              <a:t>аштита земљишта регулисана са више закона</a:t>
            </a:r>
          </a:p>
          <a:p>
            <a:r>
              <a:rPr lang="ru-RU" sz="1600" b="1" dirty="0" smtClean="0"/>
              <a:t>Законом о пољопривредном земљишту се уређује</a:t>
            </a:r>
            <a:r>
              <a:rPr lang="ru-RU" sz="1600" b="1" dirty="0" smtClean="0">
                <a:solidFill>
                  <a:srgbClr val="FF0066"/>
                </a:solidFill>
              </a:rPr>
              <a:t> планирање, заштита, уређење и коришћење пољопривредног земљишта, надзор над спровођењем овог закона и друга питања од значаја за заштиту, уређење и коришћење пољопривредног земљишта као добра од општег интереса</a:t>
            </a:r>
          </a:p>
          <a:p>
            <a:r>
              <a:rPr lang="ru-RU" sz="1600" b="1" dirty="0" smtClean="0">
                <a:solidFill>
                  <a:srgbClr val="FF0066"/>
                </a:solidFill>
              </a:rPr>
              <a:t>Пољопривредно земљиште </a:t>
            </a:r>
            <a:r>
              <a:rPr lang="ru-RU" sz="1600" b="1" dirty="0" smtClean="0"/>
              <a:t>- земљиште </a:t>
            </a:r>
            <a:r>
              <a:rPr lang="ru-RU" sz="1600" b="1" dirty="0"/>
              <a:t>које се користи </a:t>
            </a:r>
            <a:r>
              <a:rPr lang="ru-RU" sz="1600" b="1" dirty="0" smtClean="0"/>
              <a:t>за пољопривредну </a:t>
            </a:r>
            <a:r>
              <a:rPr lang="ru-RU" sz="1600" b="1" dirty="0"/>
              <a:t>производњу (њиве, вртови, воћњаци, виногради, ливаде, </a:t>
            </a:r>
            <a:r>
              <a:rPr lang="ru-RU" sz="1600" b="1" dirty="0" smtClean="0"/>
              <a:t>пашњаци...) </a:t>
            </a:r>
            <a:r>
              <a:rPr lang="ru-RU" sz="1600" b="1" dirty="0"/>
              <a:t>и земљиште које је одговарајућим планским актом </a:t>
            </a:r>
            <a:r>
              <a:rPr lang="ru-RU" sz="1600" b="1" dirty="0" smtClean="0"/>
              <a:t>намењено за </a:t>
            </a:r>
            <a:r>
              <a:rPr lang="ru-RU" sz="1600" b="1" dirty="0"/>
              <a:t>пољопривредну </a:t>
            </a:r>
            <a:r>
              <a:rPr lang="ru-RU" sz="1600" b="1" dirty="0" smtClean="0"/>
              <a:t>производњу</a:t>
            </a:r>
          </a:p>
          <a:p>
            <a:r>
              <a:rPr lang="ru-RU" sz="1600" b="1" dirty="0" smtClean="0">
                <a:solidFill>
                  <a:srgbClr val="FF0066"/>
                </a:solidFill>
              </a:rPr>
              <a:t>Обрадиво </a:t>
            </a:r>
            <a:r>
              <a:rPr lang="ru-RU" sz="1600" b="1" dirty="0">
                <a:solidFill>
                  <a:srgbClr val="FF0066"/>
                </a:solidFill>
              </a:rPr>
              <a:t>пољопривредно </a:t>
            </a:r>
            <a:r>
              <a:rPr lang="ru-RU" sz="1600" b="1" dirty="0" smtClean="0">
                <a:solidFill>
                  <a:srgbClr val="FF0066"/>
                </a:solidFill>
              </a:rPr>
              <a:t>земљиште </a:t>
            </a:r>
            <a:r>
              <a:rPr lang="ru-RU" sz="1600" b="1" dirty="0" smtClean="0"/>
              <a:t>- </a:t>
            </a:r>
            <a:r>
              <a:rPr lang="ru-RU" sz="1600" b="1" dirty="0"/>
              <a:t>њиве, вртови, воћњаци, </a:t>
            </a:r>
            <a:r>
              <a:rPr lang="ru-RU" sz="1600" b="1" dirty="0" smtClean="0"/>
              <a:t>виногради, ливаде</a:t>
            </a:r>
          </a:p>
          <a:p>
            <a:r>
              <a:rPr lang="ru-RU" sz="1600" b="1" dirty="0" smtClean="0">
                <a:solidFill>
                  <a:srgbClr val="FF0066"/>
                </a:solidFill>
              </a:rPr>
              <a:t>Уређење </a:t>
            </a:r>
            <a:r>
              <a:rPr lang="ru-RU" sz="1600" b="1" dirty="0">
                <a:solidFill>
                  <a:srgbClr val="FF0066"/>
                </a:solidFill>
              </a:rPr>
              <a:t>пољопривредног </a:t>
            </a:r>
            <a:r>
              <a:rPr lang="ru-RU" sz="1600" b="1" dirty="0" smtClean="0">
                <a:solidFill>
                  <a:srgbClr val="FF0066"/>
                </a:solidFill>
              </a:rPr>
              <a:t>земљишта </a:t>
            </a:r>
            <a:r>
              <a:rPr lang="ru-RU" sz="1600" b="1" dirty="0" smtClean="0"/>
              <a:t>обухвата </a:t>
            </a:r>
            <a:r>
              <a:rPr lang="ru-RU" sz="1600" b="1" dirty="0"/>
              <a:t>мере којима се реализују просторно-плански документи (</a:t>
            </a:r>
            <a:r>
              <a:rPr lang="ru-RU" sz="1600" b="1" dirty="0" smtClean="0"/>
              <a:t>просторни и </a:t>
            </a:r>
            <a:r>
              <a:rPr lang="ru-RU" sz="1600" b="1" dirty="0"/>
              <a:t>урбанистички планови и основе) у поступку комасације и мелиорације са циљем </a:t>
            </a:r>
            <a:r>
              <a:rPr lang="ru-RU" sz="1600" b="1" dirty="0" smtClean="0"/>
              <a:t>да се </a:t>
            </a:r>
            <a:r>
              <a:rPr lang="ru-RU" sz="1600" b="1" dirty="0"/>
              <a:t>побољшају природни и еколошки услови на пољопривредном </a:t>
            </a:r>
            <a:r>
              <a:rPr lang="ru-RU" sz="1600" b="1" dirty="0" smtClean="0"/>
              <a:t>земљишту</a:t>
            </a:r>
          </a:p>
          <a:p>
            <a:r>
              <a:rPr lang="ru-RU" sz="1600" b="1" dirty="0" smtClean="0">
                <a:solidFill>
                  <a:srgbClr val="FF0066"/>
                </a:solidFill>
              </a:rPr>
              <a:t>Заштита пољопривредног </a:t>
            </a:r>
            <a:r>
              <a:rPr lang="ru-RU" sz="1600" b="1" dirty="0">
                <a:solidFill>
                  <a:srgbClr val="FF0066"/>
                </a:solidFill>
              </a:rPr>
              <a:t>земљишта </a:t>
            </a:r>
            <a:r>
              <a:rPr lang="ru-RU" sz="1600" b="1" dirty="0"/>
              <a:t>обухвата мере и активности које се предузимају </a:t>
            </a:r>
            <a:r>
              <a:rPr lang="ru-RU" sz="1600" b="1" dirty="0" smtClean="0"/>
              <a:t>са циљем </a:t>
            </a:r>
            <a:r>
              <a:rPr lang="ru-RU" sz="1600" b="1" dirty="0"/>
              <a:t>трајног обезбеђења природних функција земљишта, коришћења земљишта </a:t>
            </a:r>
            <a:r>
              <a:rPr lang="ru-RU" sz="1600" b="1" dirty="0" smtClean="0"/>
              <a:t>у складу </a:t>
            </a:r>
            <a:r>
              <a:rPr lang="ru-RU" sz="1600" b="1" dirty="0"/>
              <a:t>са његовом наменом, очувања и унапређивања наменског </a:t>
            </a:r>
            <a:r>
              <a:rPr lang="ru-RU" sz="1600" b="1" dirty="0" smtClean="0"/>
              <a:t>коришћења земљишта</a:t>
            </a:r>
            <a:endParaRPr lang="ru-RU" sz="1600" b="1" dirty="0"/>
          </a:p>
          <a:p>
            <a:endParaRPr lang="ru-RU" sz="1600" b="1" dirty="0">
              <a:solidFill>
                <a:srgbClr val="FF0066"/>
              </a:solidFill>
            </a:endParaRPr>
          </a:p>
        </p:txBody>
      </p:sp>
    </p:spTree>
    <p:extLst>
      <p:ext uri="{BB962C8B-B14F-4D97-AF65-F5344CB8AC3E}">
        <p14:creationId xmlns:p14="http://schemas.microsoft.com/office/powerpoint/2010/main" val="384453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ПОЉОПРИВРЕДНОМ </a:t>
            </a:r>
            <a:r>
              <a:rPr lang="ru-RU" sz="2400" b="1" dirty="0" smtClean="0"/>
              <a:t>ЗЕМЉИШТУ</a:t>
            </a:r>
            <a:endParaRPr lang="en-US" sz="2400" dirty="0"/>
          </a:p>
        </p:txBody>
      </p:sp>
      <p:sp>
        <p:nvSpPr>
          <p:cNvPr id="3" name="Content Placeholder 2"/>
          <p:cNvSpPr>
            <a:spLocks noGrp="1"/>
          </p:cNvSpPr>
          <p:nvPr>
            <p:ph idx="1"/>
          </p:nvPr>
        </p:nvSpPr>
        <p:spPr>
          <a:xfrm>
            <a:off x="467544" y="908720"/>
            <a:ext cx="8229600" cy="4525963"/>
          </a:xfrm>
        </p:spPr>
        <p:txBody>
          <a:bodyPr>
            <a:noAutofit/>
          </a:bodyPr>
          <a:lstStyle/>
          <a:p>
            <a:r>
              <a:rPr lang="ru-RU" sz="1600" b="1" dirty="0" smtClean="0">
                <a:solidFill>
                  <a:srgbClr val="FF0066"/>
                </a:solidFill>
              </a:rPr>
              <a:t>Пољопривредне </a:t>
            </a:r>
            <a:r>
              <a:rPr lang="ru-RU" sz="1600" b="1" dirty="0">
                <a:solidFill>
                  <a:srgbClr val="FF0066"/>
                </a:solidFill>
              </a:rPr>
              <a:t>основе заштите, уређења и коришћења </a:t>
            </a:r>
            <a:r>
              <a:rPr lang="ru-RU" sz="1600" b="1" dirty="0" smtClean="0">
                <a:solidFill>
                  <a:srgbClr val="FF0066"/>
                </a:solidFill>
              </a:rPr>
              <a:t>пољопривредног земљишта</a:t>
            </a:r>
            <a:r>
              <a:rPr lang="ru-RU" sz="1600" b="1" dirty="0" smtClean="0"/>
              <a:t>, </a:t>
            </a:r>
            <a:r>
              <a:rPr lang="ru-RU" sz="1600" b="1" dirty="0"/>
              <a:t>као плански </a:t>
            </a:r>
            <a:r>
              <a:rPr lang="ru-RU" sz="1600" b="1" dirty="0" smtClean="0"/>
              <a:t>документи, се доносе ради </a:t>
            </a:r>
            <a:r>
              <a:rPr lang="ru-RU" sz="1600" b="1" dirty="0"/>
              <a:t>очувања расположивог пољопривредног земљишта, стварања </a:t>
            </a:r>
            <a:r>
              <a:rPr lang="ru-RU" sz="1600" b="1" dirty="0" smtClean="0"/>
              <a:t>предуслова за </a:t>
            </a:r>
            <a:r>
              <a:rPr lang="ru-RU" sz="1600" b="1" dirty="0"/>
              <a:t>спречавање процеса депопулације и разарања земљишног простора, израде </a:t>
            </a:r>
            <a:r>
              <a:rPr lang="ru-RU" sz="1600" b="1" dirty="0" smtClean="0"/>
              <a:t>програма и </a:t>
            </a:r>
            <a:r>
              <a:rPr lang="ru-RU" sz="1600" b="1" dirty="0"/>
              <a:t>пројеката заштите, уређења и коришћења пољопривредног земљишта, </a:t>
            </a:r>
            <a:r>
              <a:rPr lang="ru-RU" sz="1600" b="1" dirty="0" smtClean="0"/>
              <a:t>процене угрожености </a:t>
            </a:r>
            <a:r>
              <a:rPr lang="ru-RU" sz="1600" b="1" dirty="0"/>
              <a:t>пољопривредног земљишта, процене погодности за </a:t>
            </a:r>
            <a:r>
              <a:rPr lang="ru-RU" sz="1600" b="1" dirty="0" smtClean="0"/>
              <a:t>уређивање и </a:t>
            </a:r>
            <a:r>
              <a:rPr lang="ru-RU" sz="1600" b="1" dirty="0"/>
              <a:t>коришћење пољопривредног земљишта, стварања предуслова за примену </a:t>
            </a:r>
            <a:r>
              <a:rPr lang="ru-RU" sz="1600" b="1" dirty="0" smtClean="0"/>
              <a:t>научно-технолошких </a:t>
            </a:r>
            <a:r>
              <a:rPr lang="ru-RU" sz="1600" b="1" dirty="0"/>
              <a:t>достигнућа у области заштите, уређења и коришћења </a:t>
            </a:r>
            <a:r>
              <a:rPr lang="ru-RU" sz="1600" b="1" dirty="0" smtClean="0"/>
              <a:t>пољопривредног земљишта </a:t>
            </a:r>
            <a:r>
              <a:rPr lang="ru-RU" sz="1600" b="1" dirty="0"/>
              <a:t>и израде дугорочне стратегије развоја пољопривредне </a:t>
            </a:r>
            <a:r>
              <a:rPr lang="ru-RU" sz="1600" b="1" dirty="0" smtClean="0"/>
              <a:t>производње, у </a:t>
            </a:r>
            <a:r>
              <a:rPr lang="ru-RU" sz="1600" b="1" dirty="0"/>
              <a:t>складу са укупним економским, социјалним, еколошким и </a:t>
            </a:r>
            <a:r>
              <a:rPr lang="ru-RU" sz="1600" b="1" dirty="0" smtClean="0"/>
              <a:t>културно-историјским развојем</a:t>
            </a:r>
          </a:p>
          <a:p>
            <a:endParaRPr lang="ru-RU" sz="800" b="1" dirty="0" smtClean="0"/>
          </a:p>
          <a:p>
            <a:r>
              <a:rPr lang="ru-RU" sz="1600" b="1" dirty="0" smtClean="0"/>
              <a:t>Пољопривредне </a:t>
            </a:r>
            <a:r>
              <a:rPr lang="ru-RU" sz="1600" b="1" dirty="0"/>
              <a:t>основе </a:t>
            </a:r>
            <a:r>
              <a:rPr lang="ru-RU" sz="1600" b="1" dirty="0" smtClean="0"/>
              <a:t>доносе </a:t>
            </a:r>
            <a:r>
              <a:rPr lang="ru-RU" sz="1600" b="1" dirty="0"/>
              <a:t>се за територију </a:t>
            </a:r>
            <a:r>
              <a:rPr lang="ru-RU" sz="1600" b="1" dirty="0" smtClean="0"/>
              <a:t>РС, </a:t>
            </a:r>
            <a:r>
              <a:rPr lang="ru-RU" sz="1600" b="1" dirty="0"/>
              <a:t>територију аутономне покрајине, </a:t>
            </a:r>
            <a:r>
              <a:rPr lang="ru-RU" sz="1600" b="1" dirty="0" smtClean="0"/>
              <a:t>територију општине, града</a:t>
            </a:r>
            <a:r>
              <a:rPr lang="ru-RU" sz="1600" b="1" dirty="0"/>
              <a:t>, г</a:t>
            </a:r>
            <a:r>
              <a:rPr lang="ru-RU" sz="1600" b="1" dirty="0" smtClean="0"/>
              <a:t>рада Београда</a:t>
            </a:r>
          </a:p>
          <a:p>
            <a:endParaRPr lang="ru-RU" sz="800" b="1" dirty="0" smtClean="0"/>
          </a:p>
          <a:p>
            <a:r>
              <a:rPr lang="ru-RU" sz="1600" b="1" dirty="0" smtClean="0"/>
              <a:t>Пољопривредне </a:t>
            </a:r>
            <a:r>
              <a:rPr lang="ru-RU" sz="1600" b="1" dirty="0"/>
              <a:t>основе доносе се </a:t>
            </a:r>
            <a:r>
              <a:rPr lang="ru-RU" sz="1600" b="1" dirty="0" smtClean="0"/>
              <a:t>у складу </a:t>
            </a:r>
            <a:r>
              <a:rPr lang="ru-RU" sz="1600" b="1" dirty="0"/>
              <a:t>са просторним и урбанистичким плановима и другим планским </a:t>
            </a:r>
            <a:r>
              <a:rPr lang="ru-RU" sz="1600" b="1" dirty="0" smtClean="0"/>
              <a:t>документима - </a:t>
            </a:r>
            <a:r>
              <a:rPr lang="ru-RU" sz="1600" b="1" dirty="0"/>
              <a:t>морају бити међусобно усаглашене</a:t>
            </a:r>
          </a:p>
          <a:p>
            <a:endParaRPr lang="ru-RU" sz="800" b="1" dirty="0" smtClean="0"/>
          </a:p>
          <a:p>
            <a:r>
              <a:rPr lang="ru-RU" sz="1600" b="1" dirty="0" smtClean="0"/>
              <a:t>Пољопривредна основа РС </a:t>
            </a:r>
            <a:r>
              <a:rPr lang="ru-RU" sz="1600" b="1" dirty="0"/>
              <a:t>садржи:</a:t>
            </a:r>
          </a:p>
          <a:p>
            <a:pPr>
              <a:buFont typeface="Calibri" panose="020F0502020204030204" pitchFamily="34" charset="0"/>
              <a:buChar char="-"/>
            </a:pPr>
            <a:r>
              <a:rPr lang="ru-RU" sz="1600" b="1" dirty="0" smtClean="0">
                <a:solidFill>
                  <a:srgbClr val="FF0066"/>
                </a:solidFill>
              </a:rPr>
              <a:t>циљеве</a:t>
            </a:r>
            <a:r>
              <a:rPr lang="ru-RU" sz="1600" b="1" dirty="0">
                <a:solidFill>
                  <a:srgbClr val="FF0066"/>
                </a:solidFill>
              </a:rPr>
              <a:t>, задатке и основне поставке заштите, уређења и </a:t>
            </a:r>
            <a:r>
              <a:rPr lang="ru-RU" sz="1600" b="1" dirty="0" smtClean="0">
                <a:solidFill>
                  <a:srgbClr val="FF0066"/>
                </a:solidFill>
              </a:rPr>
              <a:t>коришћења пољопривредног земљишта</a:t>
            </a:r>
          </a:p>
          <a:p>
            <a:pPr>
              <a:buFont typeface="Calibri" panose="020F0502020204030204" pitchFamily="34" charset="0"/>
              <a:buChar char="-"/>
            </a:pPr>
            <a:r>
              <a:rPr lang="ru-RU" sz="1600" b="1" dirty="0" smtClean="0">
                <a:solidFill>
                  <a:srgbClr val="FF0066"/>
                </a:solidFill>
              </a:rPr>
              <a:t>површине </a:t>
            </a:r>
            <a:r>
              <a:rPr lang="ru-RU" sz="1600" b="1" dirty="0">
                <a:solidFill>
                  <a:srgbClr val="FF0066"/>
                </a:solidFill>
              </a:rPr>
              <a:t>и структуру начина коришћења пољопривредног земљишта у </a:t>
            </a:r>
            <a:r>
              <a:rPr lang="ru-RU" sz="1600" b="1" dirty="0" smtClean="0">
                <a:solidFill>
                  <a:srgbClr val="FF0066"/>
                </a:solidFill>
              </a:rPr>
              <a:t>РС</a:t>
            </a:r>
          </a:p>
          <a:p>
            <a:pPr>
              <a:buFont typeface="Calibri" panose="020F0502020204030204" pitchFamily="34" charset="0"/>
              <a:buChar char="-"/>
            </a:pPr>
            <a:r>
              <a:rPr lang="ru-RU" sz="1600" b="1" dirty="0" smtClean="0">
                <a:solidFill>
                  <a:srgbClr val="FF0066"/>
                </a:solidFill>
              </a:rPr>
              <a:t>стање </a:t>
            </a:r>
            <a:r>
              <a:rPr lang="ru-RU" sz="1600" b="1" dirty="0">
                <a:solidFill>
                  <a:srgbClr val="FF0066"/>
                </a:solidFill>
              </a:rPr>
              <a:t>и проблеме заштите, уређења и коришћења пољопривредног </a:t>
            </a:r>
            <a:r>
              <a:rPr lang="ru-RU" sz="1600" b="1" dirty="0" smtClean="0">
                <a:solidFill>
                  <a:srgbClr val="FF0066"/>
                </a:solidFill>
              </a:rPr>
              <a:t>земљишта</a:t>
            </a:r>
          </a:p>
          <a:p>
            <a:pPr>
              <a:buFont typeface="Calibri" panose="020F0502020204030204" pitchFamily="34" charset="0"/>
              <a:buChar char="-"/>
            </a:pPr>
            <a:r>
              <a:rPr lang="ru-RU" sz="1600" b="1" dirty="0" smtClean="0">
                <a:solidFill>
                  <a:srgbClr val="FF0066"/>
                </a:solidFill>
              </a:rPr>
              <a:t>планска </a:t>
            </a:r>
            <a:r>
              <a:rPr lang="ru-RU" sz="1600" b="1" dirty="0">
                <a:solidFill>
                  <a:srgbClr val="FF0066"/>
                </a:solidFill>
              </a:rPr>
              <a:t>решења заштите, уређења и коришћења пољопривредног </a:t>
            </a:r>
            <a:r>
              <a:rPr lang="ru-RU" sz="1600" b="1" dirty="0" smtClean="0">
                <a:solidFill>
                  <a:srgbClr val="FF0066"/>
                </a:solidFill>
              </a:rPr>
              <a:t>земљишта</a:t>
            </a:r>
          </a:p>
          <a:p>
            <a:pPr>
              <a:buFont typeface="Calibri" panose="020F0502020204030204" pitchFamily="34" charset="0"/>
              <a:buChar char="-"/>
            </a:pPr>
            <a:r>
              <a:rPr lang="ru-RU" sz="1600" b="1" dirty="0" smtClean="0">
                <a:solidFill>
                  <a:srgbClr val="FF0066"/>
                </a:solidFill>
              </a:rPr>
              <a:t>....</a:t>
            </a:r>
            <a:endParaRPr lang="ru-RU" sz="1600" b="1" dirty="0">
              <a:solidFill>
                <a:srgbClr val="FF0066"/>
              </a:solidFill>
            </a:endParaRPr>
          </a:p>
          <a:p>
            <a:endParaRPr lang="ru-RU" sz="1600" b="1" dirty="0">
              <a:solidFill>
                <a:srgbClr val="FF0066"/>
              </a:solidFill>
            </a:endParaRPr>
          </a:p>
        </p:txBody>
      </p:sp>
    </p:spTree>
    <p:extLst>
      <p:ext uri="{BB962C8B-B14F-4D97-AF65-F5344CB8AC3E}">
        <p14:creationId xmlns:p14="http://schemas.microsoft.com/office/powerpoint/2010/main" val="1808356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ПОЉОПРИВРЕДНОМ </a:t>
            </a:r>
            <a:r>
              <a:rPr lang="ru-RU" sz="2400" b="1" dirty="0" smtClean="0"/>
              <a:t>ЗЕМЉИШТУ</a:t>
            </a:r>
            <a:endParaRPr lang="en-US" sz="2400" dirty="0"/>
          </a:p>
        </p:txBody>
      </p:sp>
      <p:sp>
        <p:nvSpPr>
          <p:cNvPr id="3" name="Content Placeholder 2"/>
          <p:cNvSpPr>
            <a:spLocks noGrp="1"/>
          </p:cNvSpPr>
          <p:nvPr>
            <p:ph idx="1"/>
          </p:nvPr>
        </p:nvSpPr>
        <p:spPr>
          <a:xfrm>
            <a:off x="467544" y="908720"/>
            <a:ext cx="8229600" cy="4525963"/>
          </a:xfrm>
        </p:spPr>
        <p:txBody>
          <a:bodyPr>
            <a:noAutofit/>
          </a:bodyPr>
          <a:lstStyle/>
          <a:p>
            <a:r>
              <a:rPr lang="ru-RU" sz="1600" b="1" dirty="0" smtClean="0">
                <a:solidFill>
                  <a:srgbClr val="FF0066"/>
                </a:solidFill>
              </a:rPr>
              <a:t>Мере заштите </a:t>
            </a:r>
            <a:r>
              <a:rPr lang="ru-RU" sz="1600" b="1" dirty="0">
                <a:solidFill>
                  <a:srgbClr val="FF0066"/>
                </a:solidFill>
              </a:rPr>
              <a:t>пољопривредног </a:t>
            </a:r>
            <a:r>
              <a:rPr lang="ru-RU" sz="1600" b="1" dirty="0" smtClean="0">
                <a:solidFill>
                  <a:srgbClr val="FF0066"/>
                </a:solidFill>
              </a:rPr>
              <a:t>земљишта</a:t>
            </a:r>
            <a:r>
              <a:rPr lang="ru-RU" sz="1600" b="1" dirty="0" smtClean="0"/>
              <a:t>:</a:t>
            </a:r>
            <a:endParaRPr lang="ru-RU" sz="1600" b="1" dirty="0"/>
          </a:p>
          <a:p>
            <a:pPr>
              <a:buFont typeface="Calibri" panose="020F0502020204030204" pitchFamily="34" charset="0"/>
              <a:buChar char="-"/>
            </a:pPr>
            <a:r>
              <a:rPr lang="ru-RU" sz="1600" b="1" dirty="0" smtClean="0"/>
              <a:t>наменско </a:t>
            </a:r>
            <a:r>
              <a:rPr lang="ru-RU" sz="1600" b="1" dirty="0"/>
              <a:t>коришћење </a:t>
            </a:r>
            <a:r>
              <a:rPr lang="ru-RU" sz="1600" b="1" dirty="0" smtClean="0"/>
              <a:t>земљишта</a:t>
            </a:r>
            <a:endParaRPr lang="ru-RU" sz="1600" b="1" dirty="0"/>
          </a:p>
          <a:p>
            <a:pPr>
              <a:buFont typeface="Calibri" panose="020F0502020204030204" pitchFamily="34" charset="0"/>
              <a:buChar char="-"/>
            </a:pPr>
            <a:r>
              <a:rPr lang="ru-RU" sz="1600" b="1" dirty="0" smtClean="0"/>
              <a:t>забране </a:t>
            </a:r>
            <a:r>
              <a:rPr lang="ru-RU" sz="1600" b="1" dirty="0"/>
              <a:t>испуштања и одлагања опасних и штетних </a:t>
            </a:r>
            <a:r>
              <a:rPr lang="ru-RU" sz="1600" b="1" dirty="0" smtClean="0"/>
              <a:t>материја</a:t>
            </a:r>
            <a:endParaRPr lang="ru-RU" sz="1600" b="1" dirty="0"/>
          </a:p>
          <a:p>
            <a:pPr>
              <a:buFont typeface="Calibri" panose="020F0502020204030204" pitchFamily="34" charset="0"/>
              <a:buChar char="-"/>
            </a:pPr>
            <a:r>
              <a:rPr lang="ru-RU" sz="1600" b="1" dirty="0" smtClean="0"/>
              <a:t>утврђивање </a:t>
            </a:r>
            <a:r>
              <a:rPr lang="ru-RU" sz="1600" b="1" dirty="0"/>
              <a:t>постојања опасних и штетних материја у пољопривредном </a:t>
            </a:r>
            <a:r>
              <a:rPr lang="ru-RU" sz="1600" b="1" dirty="0" smtClean="0"/>
              <a:t>земљишту и </a:t>
            </a:r>
            <a:r>
              <a:rPr lang="ru-RU" sz="1600" b="1" dirty="0"/>
              <a:t>води за </a:t>
            </a:r>
            <a:r>
              <a:rPr lang="ru-RU" sz="1600" b="1" dirty="0" smtClean="0"/>
              <a:t>наводњавање</a:t>
            </a:r>
            <a:endParaRPr lang="ru-RU" sz="1600" b="1" dirty="0"/>
          </a:p>
          <a:p>
            <a:pPr>
              <a:buFont typeface="Calibri" panose="020F0502020204030204" pitchFamily="34" charset="0"/>
              <a:buChar char="-"/>
            </a:pPr>
            <a:r>
              <a:rPr lang="ru-RU" sz="1600" b="1" dirty="0" smtClean="0"/>
              <a:t>контрола </a:t>
            </a:r>
            <a:r>
              <a:rPr lang="ru-RU" sz="1600" b="1" dirty="0"/>
              <a:t>плодности обрадивог пољопривредног земљишта </a:t>
            </a:r>
            <a:r>
              <a:rPr lang="ru-RU" sz="1600" b="1" dirty="0" smtClean="0"/>
              <a:t>и количине </a:t>
            </a:r>
            <a:r>
              <a:rPr lang="ru-RU" sz="1600" b="1" dirty="0"/>
              <a:t>унетог минералног ђубрива и пестицида у обрадиво </a:t>
            </a:r>
            <a:r>
              <a:rPr lang="ru-RU" sz="1600" b="1" dirty="0" smtClean="0"/>
              <a:t>пољопривредно земљиште</a:t>
            </a:r>
          </a:p>
          <a:p>
            <a:pPr>
              <a:buFont typeface="Calibri" panose="020F0502020204030204" pitchFamily="34" charset="0"/>
              <a:buChar char="-"/>
            </a:pPr>
            <a:r>
              <a:rPr lang="ru-RU" sz="1600" b="1" dirty="0" smtClean="0"/>
              <a:t>...</a:t>
            </a:r>
            <a:endParaRPr lang="ru-RU" sz="1600" b="1" dirty="0"/>
          </a:p>
          <a:p>
            <a:endParaRPr lang="ru-RU" sz="800" b="1" dirty="0" smtClean="0"/>
          </a:p>
          <a:p>
            <a:r>
              <a:rPr lang="ru-RU" sz="1600" b="1" dirty="0" smtClean="0"/>
              <a:t>Закон </a:t>
            </a:r>
            <a:r>
              <a:rPr lang="ru-RU" sz="1600" b="1" dirty="0"/>
              <a:t>власнику и закупцу пољопривредног земљишта прописује </a:t>
            </a:r>
            <a:r>
              <a:rPr lang="ru-RU" sz="1600" b="1" dirty="0" smtClean="0"/>
              <a:t>одређене обавезе </a:t>
            </a:r>
            <a:r>
              <a:rPr lang="ru-RU" sz="1600" b="1" dirty="0"/>
              <a:t>у смислу његовог коришћења и </a:t>
            </a:r>
            <a:r>
              <a:rPr lang="ru-RU" sz="1600" b="1" dirty="0" smtClean="0"/>
              <a:t>обраде </a:t>
            </a:r>
          </a:p>
          <a:p>
            <a:r>
              <a:rPr lang="ru-RU" sz="1600" b="1" dirty="0" smtClean="0"/>
              <a:t>Власник</a:t>
            </a:r>
            <a:r>
              <a:rPr lang="ru-RU" sz="1600" b="1" dirty="0"/>
              <a:t>, односно </a:t>
            </a:r>
            <a:r>
              <a:rPr lang="ru-RU" sz="1600" b="1" dirty="0" smtClean="0"/>
              <a:t>корисник је дужан </a:t>
            </a:r>
            <a:r>
              <a:rPr lang="ru-RU" sz="1600" b="1" dirty="0"/>
              <a:t>да:</a:t>
            </a:r>
          </a:p>
          <a:p>
            <a:pPr>
              <a:buFont typeface="Calibri" panose="020F0502020204030204" pitchFamily="34" charset="0"/>
              <a:buChar char="-"/>
            </a:pPr>
            <a:r>
              <a:rPr lang="ru-RU" sz="1600" b="1" dirty="0" smtClean="0"/>
              <a:t>обрадиво </a:t>
            </a:r>
            <a:r>
              <a:rPr lang="ru-RU" sz="1600" b="1" dirty="0"/>
              <a:t>пољопривредно земљиште редовно обрађује и примењује </a:t>
            </a:r>
            <a:r>
              <a:rPr lang="ru-RU" sz="1600" b="1" dirty="0" smtClean="0"/>
              <a:t>мере прописане </a:t>
            </a:r>
            <a:r>
              <a:rPr lang="ru-RU" sz="1600" b="1" dirty="0"/>
              <a:t>законом </a:t>
            </a:r>
          </a:p>
          <a:p>
            <a:pPr>
              <a:buFont typeface="Calibri" panose="020F0502020204030204" pitchFamily="34" charset="0"/>
              <a:buChar char="-"/>
            </a:pPr>
            <a:r>
              <a:rPr lang="ru-RU" sz="1600" b="1" dirty="0" smtClean="0"/>
              <a:t>поступа </a:t>
            </a:r>
            <a:r>
              <a:rPr lang="ru-RU" sz="1600" b="1" dirty="0"/>
              <a:t>као добар домаћин и по правилима кодекса добре </a:t>
            </a:r>
            <a:r>
              <a:rPr lang="ru-RU" sz="1600" b="1" dirty="0" smtClean="0"/>
              <a:t>пољопривредне праксе</a:t>
            </a:r>
          </a:p>
          <a:p>
            <a:pPr>
              <a:buFont typeface="Calibri" panose="020F0502020204030204" pitchFamily="34" charset="0"/>
              <a:buChar char="-"/>
            </a:pPr>
            <a:r>
              <a:rPr lang="ru-RU" sz="1600" b="1" dirty="0" smtClean="0"/>
              <a:t>земљиште </a:t>
            </a:r>
            <a:r>
              <a:rPr lang="ru-RU" sz="1600" b="1" dirty="0"/>
              <a:t>користи у складу са пољопривредном основом јединице </a:t>
            </a:r>
            <a:r>
              <a:rPr lang="ru-RU" sz="1600" b="1" dirty="0" smtClean="0"/>
              <a:t>локалне самоуправе</a:t>
            </a:r>
            <a:endParaRPr lang="ru-RU" sz="1600" b="1" dirty="0"/>
          </a:p>
          <a:p>
            <a:endParaRPr lang="ru-RU" sz="800" b="1" dirty="0" smtClean="0"/>
          </a:p>
          <a:p>
            <a:r>
              <a:rPr lang="ru-RU" sz="1600" b="1" dirty="0" smtClean="0"/>
              <a:t>Овим законом се образује </a:t>
            </a:r>
            <a:r>
              <a:rPr lang="ru-RU" sz="1600" b="1" dirty="0" smtClean="0">
                <a:solidFill>
                  <a:srgbClr val="FF0066"/>
                </a:solidFill>
              </a:rPr>
              <a:t>Управа </a:t>
            </a:r>
            <a:r>
              <a:rPr lang="ru-RU" sz="1600" b="1" dirty="0">
                <a:solidFill>
                  <a:srgbClr val="FF0066"/>
                </a:solidFill>
              </a:rPr>
              <a:t>за пољопривредно </a:t>
            </a:r>
            <a:r>
              <a:rPr lang="ru-RU" sz="1600" b="1" dirty="0" smtClean="0">
                <a:solidFill>
                  <a:srgbClr val="FF0066"/>
                </a:solidFill>
              </a:rPr>
              <a:t>земљиште </a:t>
            </a:r>
            <a:r>
              <a:rPr lang="ru-RU" sz="1600" b="1" dirty="0" smtClean="0"/>
              <a:t>ради </a:t>
            </a:r>
            <a:r>
              <a:rPr lang="ru-RU" sz="1600" b="1" dirty="0"/>
              <a:t>обављања стручних и инспекцијских послова у области заштите, </a:t>
            </a:r>
            <a:r>
              <a:rPr lang="ru-RU" sz="1600" b="1" dirty="0" smtClean="0"/>
              <a:t>уређења и </a:t>
            </a:r>
            <a:r>
              <a:rPr lang="ru-RU" sz="1600" b="1" dirty="0"/>
              <a:t>коришћења пољопривредног земљишта и управљања пољопривредним </a:t>
            </a:r>
            <a:r>
              <a:rPr lang="ru-RU" sz="1600" b="1" dirty="0" smtClean="0"/>
              <a:t>земљиштем у </a:t>
            </a:r>
            <a:r>
              <a:rPr lang="ru-RU" sz="1600" b="1" dirty="0"/>
              <a:t>државној својини </a:t>
            </a:r>
            <a:r>
              <a:rPr lang="ru-RU" sz="1600" b="1" dirty="0" smtClean="0"/>
              <a:t>образу</a:t>
            </a:r>
            <a:endParaRPr lang="ru-RU" sz="1600" b="1" dirty="0">
              <a:solidFill>
                <a:srgbClr val="FF0066"/>
              </a:solidFill>
            </a:endParaRPr>
          </a:p>
        </p:txBody>
      </p:sp>
    </p:spTree>
    <p:extLst>
      <p:ext uri="{BB962C8B-B14F-4D97-AF65-F5344CB8AC3E}">
        <p14:creationId xmlns:p14="http://schemas.microsoft.com/office/powerpoint/2010/main" val="36067730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РУДАРСТВУ И ГЕОЛОШКИМ </a:t>
            </a:r>
            <a:r>
              <a:rPr lang="ru-RU" sz="2400" b="1" dirty="0" smtClean="0"/>
              <a:t>ИСТРАЖИВАЊИМА</a:t>
            </a:r>
            <a:endParaRPr lang="en-US" sz="2400" dirty="0"/>
          </a:p>
        </p:txBody>
      </p:sp>
      <p:sp>
        <p:nvSpPr>
          <p:cNvPr id="3" name="Content Placeholder 2"/>
          <p:cNvSpPr>
            <a:spLocks noGrp="1"/>
          </p:cNvSpPr>
          <p:nvPr>
            <p:ph idx="1"/>
          </p:nvPr>
        </p:nvSpPr>
        <p:spPr>
          <a:xfrm>
            <a:off x="801924" y="1124744"/>
            <a:ext cx="7560840" cy="4525963"/>
          </a:xfrm>
        </p:spPr>
        <p:txBody>
          <a:bodyPr>
            <a:noAutofit/>
          </a:bodyPr>
          <a:lstStyle/>
          <a:p>
            <a:pPr marL="0" indent="0">
              <a:buNone/>
            </a:pPr>
            <a:r>
              <a:rPr lang="ru-RU" sz="1600" b="1" dirty="0"/>
              <a:t>У</a:t>
            </a:r>
            <a:r>
              <a:rPr lang="ru-RU" sz="1600" b="1" dirty="0" smtClean="0"/>
              <a:t>ређују се: </a:t>
            </a:r>
          </a:p>
          <a:p>
            <a:r>
              <a:rPr lang="ru-RU" sz="1600" b="1" dirty="0" smtClean="0">
                <a:solidFill>
                  <a:srgbClr val="FF0066"/>
                </a:solidFill>
              </a:rPr>
              <a:t>мере и активности </a:t>
            </a:r>
            <a:r>
              <a:rPr lang="ru-RU" sz="1600" b="1" dirty="0">
                <a:solidFill>
                  <a:srgbClr val="FF0066"/>
                </a:solidFill>
              </a:rPr>
              <a:t>минералне политике и начин њеног остваривања, политике </a:t>
            </a:r>
            <a:r>
              <a:rPr lang="ru-RU" sz="1600" b="1" dirty="0" smtClean="0">
                <a:solidFill>
                  <a:srgbClr val="FF0066"/>
                </a:solidFill>
              </a:rPr>
              <a:t>развоја геолошких </a:t>
            </a:r>
            <a:r>
              <a:rPr lang="ru-RU" sz="1600" b="1" dirty="0">
                <a:solidFill>
                  <a:srgbClr val="FF0066"/>
                </a:solidFill>
              </a:rPr>
              <a:t>истраживања и </a:t>
            </a:r>
            <a:r>
              <a:rPr lang="ru-RU" sz="1600" b="1" dirty="0" smtClean="0">
                <a:solidFill>
                  <a:srgbClr val="FF0066"/>
                </a:solidFill>
              </a:rPr>
              <a:t>рударства</a:t>
            </a:r>
            <a:endParaRPr lang="ru-RU" sz="1600" b="1" dirty="0" smtClean="0">
              <a:solidFill>
                <a:srgbClr val="FF0066"/>
              </a:solidFill>
            </a:endParaRPr>
          </a:p>
          <a:p>
            <a:r>
              <a:rPr lang="ru-RU" sz="1600" b="1" dirty="0" smtClean="0">
                <a:solidFill>
                  <a:srgbClr val="FF0066"/>
                </a:solidFill>
              </a:rPr>
              <a:t>услови </a:t>
            </a:r>
            <a:r>
              <a:rPr lang="ru-RU" sz="1600" b="1" dirty="0">
                <a:solidFill>
                  <a:srgbClr val="FF0066"/>
                </a:solidFill>
              </a:rPr>
              <a:t>и начин извођења </a:t>
            </a:r>
            <a:r>
              <a:rPr lang="ru-RU" sz="1600" b="1" dirty="0" smtClean="0">
                <a:solidFill>
                  <a:srgbClr val="FF0066"/>
                </a:solidFill>
              </a:rPr>
              <a:t>геолошких истраживања </a:t>
            </a:r>
            <a:r>
              <a:rPr lang="ru-RU" sz="1600" b="1" dirty="0">
                <a:solidFill>
                  <a:srgbClr val="FF0066"/>
                </a:solidFill>
              </a:rPr>
              <a:t>минералних и других геолошких ресурса, истраживања </a:t>
            </a:r>
            <a:r>
              <a:rPr lang="ru-RU" sz="1600" b="1" dirty="0" smtClean="0">
                <a:solidFill>
                  <a:srgbClr val="FF0066"/>
                </a:solidFill>
              </a:rPr>
              <a:t>геолошке средине</a:t>
            </a:r>
            <a:r>
              <a:rPr lang="ru-RU" sz="1600" b="1" dirty="0">
                <a:solidFill>
                  <a:srgbClr val="FF0066"/>
                </a:solidFill>
              </a:rPr>
              <a:t>, као и геолошка истраживања ради просторног и урбанистичког </a:t>
            </a:r>
            <a:r>
              <a:rPr lang="ru-RU" sz="1600" b="1" dirty="0" smtClean="0">
                <a:solidFill>
                  <a:srgbClr val="FF0066"/>
                </a:solidFill>
              </a:rPr>
              <a:t>планирања, пројектовања</a:t>
            </a:r>
            <a:r>
              <a:rPr lang="ru-RU" sz="1600" b="1" dirty="0">
                <a:solidFill>
                  <a:srgbClr val="FF0066"/>
                </a:solidFill>
              </a:rPr>
              <a:t>, изградње објеката и санације и рекултивације </a:t>
            </a:r>
            <a:r>
              <a:rPr lang="ru-RU" sz="1600" b="1" dirty="0" smtClean="0">
                <a:solidFill>
                  <a:srgbClr val="FF0066"/>
                </a:solidFill>
              </a:rPr>
              <a:t>терена</a:t>
            </a:r>
            <a:endParaRPr lang="ru-RU" sz="1600" b="1" dirty="0" smtClean="0">
              <a:solidFill>
                <a:srgbClr val="FF0066"/>
              </a:solidFill>
            </a:endParaRPr>
          </a:p>
          <a:p>
            <a:r>
              <a:rPr lang="ru-RU" sz="1600" b="1" dirty="0" smtClean="0">
                <a:solidFill>
                  <a:srgbClr val="FF0066"/>
                </a:solidFill>
              </a:rPr>
              <a:t>начин </a:t>
            </a:r>
            <a:r>
              <a:rPr lang="ru-RU" sz="1600" b="1" dirty="0">
                <a:solidFill>
                  <a:srgbClr val="FF0066"/>
                </a:solidFill>
              </a:rPr>
              <a:t>класификације ресурса и резерви минералних сировина и подземних вода </a:t>
            </a:r>
            <a:r>
              <a:rPr lang="ru-RU" sz="1600" b="1" dirty="0" smtClean="0">
                <a:solidFill>
                  <a:srgbClr val="FF0066"/>
                </a:solidFill>
              </a:rPr>
              <a:t>и геотермалних </a:t>
            </a:r>
            <a:r>
              <a:rPr lang="ru-RU" sz="1600" b="1" dirty="0" smtClean="0">
                <a:solidFill>
                  <a:srgbClr val="FF0066"/>
                </a:solidFill>
              </a:rPr>
              <a:t>ресурса</a:t>
            </a:r>
            <a:endParaRPr lang="ru-RU" sz="1600" b="1" dirty="0" smtClean="0">
              <a:solidFill>
                <a:srgbClr val="FF0066"/>
              </a:solidFill>
            </a:endParaRPr>
          </a:p>
          <a:p>
            <a:r>
              <a:rPr lang="ru-RU" sz="1600" b="1" dirty="0" smtClean="0">
                <a:solidFill>
                  <a:srgbClr val="FF0066"/>
                </a:solidFill>
              </a:rPr>
              <a:t>експлоатација </a:t>
            </a:r>
            <a:r>
              <a:rPr lang="ru-RU" sz="1600" b="1" dirty="0">
                <a:solidFill>
                  <a:srgbClr val="FF0066"/>
                </a:solidFill>
              </a:rPr>
              <a:t>резерви минералних сировина и </a:t>
            </a:r>
            <a:r>
              <a:rPr lang="ru-RU" sz="1600" b="1" dirty="0" smtClean="0">
                <a:solidFill>
                  <a:srgbClr val="FF0066"/>
                </a:solidFill>
              </a:rPr>
              <a:t>других геолошких </a:t>
            </a:r>
            <a:r>
              <a:rPr lang="ru-RU" sz="1600" b="1" dirty="0" smtClean="0">
                <a:solidFill>
                  <a:srgbClr val="FF0066"/>
                </a:solidFill>
              </a:rPr>
              <a:t>ресурса</a:t>
            </a:r>
            <a:endParaRPr lang="ru-RU" sz="1600" b="1" dirty="0" smtClean="0">
              <a:solidFill>
                <a:srgbClr val="FF0066"/>
              </a:solidFill>
            </a:endParaRPr>
          </a:p>
          <a:p>
            <a:r>
              <a:rPr lang="ru-RU" sz="1600" b="1" dirty="0" smtClean="0">
                <a:solidFill>
                  <a:srgbClr val="FF0066"/>
                </a:solidFill>
              </a:rPr>
              <a:t>изградња</a:t>
            </a:r>
            <a:r>
              <a:rPr lang="ru-RU" sz="1600" b="1" dirty="0">
                <a:solidFill>
                  <a:srgbClr val="FF0066"/>
                </a:solidFill>
              </a:rPr>
              <a:t>, коришћење и одржавање рударских </a:t>
            </a:r>
            <a:r>
              <a:rPr lang="ru-RU" sz="1600" b="1" dirty="0" smtClean="0">
                <a:solidFill>
                  <a:srgbClr val="FF0066"/>
                </a:solidFill>
              </a:rPr>
              <a:t>објеката, постројења</a:t>
            </a:r>
            <a:r>
              <a:rPr lang="ru-RU" sz="1600" b="1" dirty="0">
                <a:solidFill>
                  <a:srgbClr val="FF0066"/>
                </a:solidFill>
              </a:rPr>
              <a:t>, машина и </a:t>
            </a:r>
            <a:r>
              <a:rPr lang="ru-RU" sz="1600" b="1" dirty="0" smtClean="0">
                <a:solidFill>
                  <a:srgbClr val="FF0066"/>
                </a:solidFill>
              </a:rPr>
              <a:t>уређаја</a:t>
            </a:r>
            <a:endParaRPr lang="ru-RU" sz="1600" b="1" dirty="0" smtClean="0">
              <a:solidFill>
                <a:srgbClr val="FF0066"/>
              </a:solidFill>
            </a:endParaRPr>
          </a:p>
          <a:p>
            <a:r>
              <a:rPr lang="ru-RU" sz="1600" b="1" dirty="0" smtClean="0">
                <a:solidFill>
                  <a:srgbClr val="FF0066"/>
                </a:solidFill>
              </a:rPr>
              <a:t>извођење </a:t>
            </a:r>
            <a:r>
              <a:rPr lang="ru-RU" sz="1600" b="1" dirty="0">
                <a:solidFill>
                  <a:srgbClr val="FF0066"/>
                </a:solidFill>
              </a:rPr>
              <a:t>рударских </a:t>
            </a:r>
            <a:r>
              <a:rPr lang="ru-RU" sz="1600" b="1" dirty="0" smtClean="0">
                <a:solidFill>
                  <a:srgbClr val="FF0066"/>
                </a:solidFill>
              </a:rPr>
              <a:t>радова</a:t>
            </a:r>
            <a:endParaRPr lang="ru-RU" sz="1600" b="1" dirty="0" smtClean="0">
              <a:solidFill>
                <a:srgbClr val="FF0066"/>
              </a:solidFill>
            </a:endParaRPr>
          </a:p>
          <a:p>
            <a:r>
              <a:rPr lang="ru-RU" sz="1600" b="1" dirty="0" smtClean="0">
                <a:solidFill>
                  <a:srgbClr val="FF0066"/>
                </a:solidFill>
              </a:rPr>
              <a:t>управљање рударским </a:t>
            </a:r>
            <a:r>
              <a:rPr lang="ru-RU" sz="1600" b="1" dirty="0" smtClean="0">
                <a:solidFill>
                  <a:srgbClr val="FF0066"/>
                </a:solidFill>
              </a:rPr>
              <a:t>отпадом</a:t>
            </a:r>
            <a:endParaRPr lang="ru-RU" sz="1600" b="1" dirty="0" smtClean="0">
              <a:solidFill>
                <a:srgbClr val="FF0066"/>
              </a:solidFill>
            </a:endParaRPr>
          </a:p>
          <a:p>
            <a:r>
              <a:rPr lang="ru-RU" sz="1600" b="1" dirty="0" smtClean="0">
                <a:solidFill>
                  <a:srgbClr val="FF0066"/>
                </a:solidFill>
              </a:rPr>
              <a:t>поступци </a:t>
            </a:r>
            <a:r>
              <a:rPr lang="ru-RU" sz="1600" b="1" dirty="0">
                <a:solidFill>
                  <a:srgbClr val="FF0066"/>
                </a:solidFill>
              </a:rPr>
              <a:t>санације и рекултивације напуштених рударских </a:t>
            </a:r>
            <a:r>
              <a:rPr lang="ru-RU" sz="1600" b="1" dirty="0" smtClean="0">
                <a:solidFill>
                  <a:srgbClr val="FF0066"/>
                </a:solidFill>
              </a:rPr>
              <a:t>објеката</a:t>
            </a:r>
            <a:endParaRPr lang="ru-RU" sz="1600" b="1" dirty="0" smtClean="0">
              <a:solidFill>
                <a:srgbClr val="FF0066"/>
              </a:solidFill>
            </a:endParaRPr>
          </a:p>
          <a:p>
            <a:r>
              <a:rPr lang="ru-RU" sz="1600" b="1" dirty="0" smtClean="0">
                <a:solidFill>
                  <a:srgbClr val="FF0066"/>
                </a:solidFill>
              </a:rPr>
              <a:t>надзор </a:t>
            </a:r>
            <a:r>
              <a:rPr lang="ru-RU" sz="1600" b="1" dirty="0">
                <a:solidFill>
                  <a:srgbClr val="FF0066"/>
                </a:solidFill>
              </a:rPr>
              <a:t>над спровођењем овог </a:t>
            </a:r>
            <a:r>
              <a:rPr lang="ru-RU" sz="1600" b="1" dirty="0" smtClean="0">
                <a:solidFill>
                  <a:srgbClr val="FF0066"/>
                </a:solidFill>
              </a:rPr>
              <a:t>закона</a:t>
            </a:r>
          </a:p>
          <a:p>
            <a:endParaRPr lang="ru-RU" sz="1600" b="1" dirty="0">
              <a:solidFill>
                <a:srgbClr val="FF0066"/>
              </a:solidFill>
            </a:endParaRPr>
          </a:p>
          <a:p>
            <a:r>
              <a:rPr lang="ru-RU" sz="1600" b="1" dirty="0" smtClean="0"/>
              <a:t>Закон дефинише појмове: рударско земиште, рударски радови, рударски отпад, геолошки ресурси, геолошка истраживања, минерални ресурси...</a:t>
            </a:r>
          </a:p>
          <a:p>
            <a:endParaRPr lang="ru-RU" sz="1600" b="1" dirty="0"/>
          </a:p>
        </p:txBody>
      </p:sp>
    </p:spTree>
    <p:extLst>
      <p:ext uri="{BB962C8B-B14F-4D97-AF65-F5344CB8AC3E}">
        <p14:creationId xmlns:p14="http://schemas.microsoft.com/office/powerpoint/2010/main" val="3844538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РУДАРСТВУ И ГЕОЛОШКИМ </a:t>
            </a:r>
            <a:r>
              <a:rPr lang="ru-RU" sz="2400" b="1" dirty="0" smtClean="0"/>
              <a:t>ИСТРАЖИВАЊИМА</a:t>
            </a:r>
            <a:endParaRPr lang="en-US" sz="2400" dirty="0"/>
          </a:p>
        </p:txBody>
      </p:sp>
      <p:sp>
        <p:nvSpPr>
          <p:cNvPr id="3" name="Content Placeholder 2"/>
          <p:cNvSpPr>
            <a:spLocks noGrp="1"/>
          </p:cNvSpPr>
          <p:nvPr>
            <p:ph idx="1"/>
          </p:nvPr>
        </p:nvSpPr>
        <p:spPr>
          <a:xfrm>
            <a:off x="539552" y="980728"/>
            <a:ext cx="8064896" cy="4525963"/>
          </a:xfrm>
        </p:spPr>
        <p:txBody>
          <a:bodyPr>
            <a:noAutofit/>
          </a:bodyPr>
          <a:lstStyle/>
          <a:p>
            <a:r>
              <a:rPr lang="ru-RU" sz="1600" b="1" dirty="0" smtClean="0">
                <a:solidFill>
                  <a:srgbClr val="FF0066"/>
                </a:solidFill>
              </a:rPr>
              <a:t>Рудно земљиште </a:t>
            </a:r>
            <a:r>
              <a:rPr lang="ru-RU" sz="1600" b="1" dirty="0" smtClean="0"/>
              <a:t>- простор који је дефинисан одобрењем за експлоатацију или експлоатационо поље – ту се врши експлоатација минералних сировина и изграђује пратећа инфраструктура у циљу организације експлоатације резерви минералних сировина</a:t>
            </a:r>
          </a:p>
          <a:p>
            <a:r>
              <a:rPr lang="ru-RU" sz="1600" b="1" dirty="0" smtClean="0">
                <a:solidFill>
                  <a:srgbClr val="FF0066"/>
                </a:solidFill>
              </a:rPr>
              <a:t>Рударски радови</a:t>
            </a:r>
            <a:r>
              <a:rPr lang="ru-RU" sz="1600" b="1" dirty="0" smtClean="0"/>
              <a:t> - радови на изради бушотина у сврху експлоатације минералних сировина на изради хоризонталних, косих и вертикалних јамских просторија; на реконструкцији рударских објеката, постројења и уређаја; на припреми, отварању и експлоатацији лежишта; на одлагању рударског отпада и депоновању корисних минералних сировина...</a:t>
            </a:r>
          </a:p>
          <a:p>
            <a:r>
              <a:rPr lang="ru-RU" sz="1600" b="1" dirty="0" smtClean="0">
                <a:solidFill>
                  <a:srgbClr val="FF0066"/>
                </a:solidFill>
              </a:rPr>
              <a:t>Геолошки ресурси </a:t>
            </a:r>
            <a:r>
              <a:rPr lang="ru-RU" sz="1600" b="1" dirty="0" smtClean="0"/>
              <a:t>- простор са својим геолошким, амбијенталним и другим карактеристикама, </a:t>
            </a:r>
            <a:r>
              <a:rPr lang="ru-RU" sz="1600" b="1" dirty="0"/>
              <a:t>минералне ресурсе, ресурсе подземних вода и геотермалне </a:t>
            </a:r>
            <a:r>
              <a:rPr lang="ru-RU" sz="1600" b="1" dirty="0" smtClean="0"/>
              <a:t>ресурсе</a:t>
            </a:r>
            <a:endParaRPr lang="ru-RU" sz="1600" b="1" dirty="0"/>
          </a:p>
          <a:p>
            <a:r>
              <a:rPr lang="ru-RU" sz="1600" b="1" dirty="0" smtClean="0">
                <a:solidFill>
                  <a:srgbClr val="FF0066"/>
                </a:solidFill>
              </a:rPr>
              <a:t>Геолошка </a:t>
            </a:r>
            <a:r>
              <a:rPr lang="ru-RU" sz="1600" b="1" dirty="0">
                <a:solidFill>
                  <a:srgbClr val="FF0066"/>
                </a:solidFill>
              </a:rPr>
              <a:t>истраживања </a:t>
            </a:r>
            <a:r>
              <a:rPr lang="ru-RU" sz="1600" b="1" dirty="0"/>
              <a:t>-</a:t>
            </a:r>
            <a:r>
              <a:rPr lang="ru-RU" sz="1600" b="1" dirty="0" smtClean="0"/>
              <a:t> </a:t>
            </a:r>
            <a:r>
              <a:rPr lang="ru-RU" sz="1600" b="1" dirty="0"/>
              <a:t>комплексан процес и низ активности који обухватају примену одговарајућих метода и техничких средстава који се изводи са циљем да се упознају развој, састав и грађа земљине коре, пронађу, испитају и геолошко-економски оцене минерални и други геолошки ресурси, истраже и утврде резерве минералних сировина и могућност њихове експлоатације, утврде и оцене геолошке, инжењерско-геолошке и хидрогеолошке одлике терена који се </a:t>
            </a:r>
            <a:r>
              <a:rPr lang="ru-RU" sz="1600" b="1" dirty="0" smtClean="0"/>
              <a:t>истражује</a:t>
            </a:r>
            <a:endParaRPr lang="ru-RU" sz="1600" b="1" dirty="0"/>
          </a:p>
          <a:p>
            <a:r>
              <a:rPr lang="ru-RU" sz="1600" b="1" dirty="0">
                <a:solidFill>
                  <a:srgbClr val="FF0066"/>
                </a:solidFill>
              </a:rPr>
              <a:t>Минерални ресурси односно минералне сировине од стратешког значаја за Републику Србију</a:t>
            </a:r>
            <a:r>
              <a:rPr lang="ru-RU" sz="1600" b="1" dirty="0"/>
              <a:t> </a:t>
            </a:r>
            <a:r>
              <a:rPr lang="ru-RU" sz="1600" b="1" dirty="0" smtClean="0"/>
              <a:t>- нафта </a:t>
            </a:r>
            <a:r>
              <a:rPr lang="ru-RU" sz="1600" b="1" dirty="0"/>
              <a:t>и природни </a:t>
            </a:r>
            <a:r>
              <a:rPr lang="ru-RU" sz="1600" b="1" dirty="0" smtClean="0"/>
              <a:t>гас, угаљ, </a:t>
            </a:r>
            <a:r>
              <a:rPr lang="ru-RU" sz="1600" b="1" dirty="0"/>
              <a:t>руде бакра и </a:t>
            </a:r>
            <a:r>
              <a:rPr lang="ru-RU" sz="1600" b="1" dirty="0" smtClean="0"/>
              <a:t>злата, </a:t>
            </a:r>
            <a:r>
              <a:rPr lang="ru-RU" sz="1600" b="1" dirty="0"/>
              <a:t>олова и </a:t>
            </a:r>
            <a:r>
              <a:rPr lang="ru-RU" sz="1600" b="1" dirty="0" smtClean="0"/>
              <a:t>цинка...</a:t>
            </a:r>
          </a:p>
          <a:p>
            <a:r>
              <a:rPr lang="ru-RU" sz="1600" b="1" dirty="0" smtClean="0"/>
              <a:t>Геолошка </a:t>
            </a:r>
            <a:r>
              <a:rPr lang="ru-RU" sz="1600" b="1" dirty="0"/>
              <a:t>истраживања и експлоатација минералних сировина су у јавном </a:t>
            </a:r>
            <a:r>
              <a:rPr lang="ru-RU" sz="1600" b="1" dirty="0" smtClean="0"/>
              <a:t>интересу</a:t>
            </a:r>
            <a:endParaRPr lang="ru-RU" sz="1600" b="1" dirty="0"/>
          </a:p>
          <a:p>
            <a:endParaRPr lang="ru-RU" sz="1600" b="1" dirty="0"/>
          </a:p>
          <a:p>
            <a:endParaRPr lang="ru-RU" sz="1600" b="1" dirty="0"/>
          </a:p>
        </p:txBody>
      </p:sp>
    </p:spTree>
    <p:extLst>
      <p:ext uri="{BB962C8B-B14F-4D97-AF65-F5344CB8AC3E}">
        <p14:creationId xmlns:p14="http://schemas.microsoft.com/office/powerpoint/2010/main" val="1389287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РУДАРСТВУ И ГЕОЛОШКИМ </a:t>
            </a:r>
            <a:r>
              <a:rPr lang="ru-RU" sz="2400" b="1" dirty="0" smtClean="0"/>
              <a:t>ИСТРАЖИВАЊИМА</a:t>
            </a:r>
            <a:endParaRPr lang="en-US" sz="2400" dirty="0"/>
          </a:p>
        </p:txBody>
      </p:sp>
      <p:sp>
        <p:nvSpPr>
          <p:cNvPr id="3" name="Content Placeholder 2"/>
          <p:cNvSpPr>
            <a:spLocks noGrp="1"/>
          </p:cNvSpPr>
          <p:nvPr>
            <p:ph idx="1"/>
          </p:nvPr>
        </p:nvSpPr>
        <p:spPr>
          <a:xfrm>
            <a:off x="395536" y="908720"/>
            <a:ext cx="8301608" cy="4525963"/>
          </a:xfrm>
        </p:spPr>
        <p:txBody>
          <a:bodyPr>
            <a:noAutofit/>
          </a:bodyPr>
          <a:lstStyle/>
          <a:p>
            <a:r>
              <a:rPr lang="ru-RU" sz="1600" b="1" dirty="0">
                <a:solidFill>
                  <a:srgbClr val="FF0066"/>
                </a:solidFill>
              </a:rPr>
              <a:t>Минерална политика и план развоја геолошких истраживања </a:t>
            </a:r>
            <a:r>
              <a:rPr lang="ru-RU" sz="1600" b="1" dirty="0" smtClean="0"/>
              <a:t>- </a:t>
            </a:r>
            <a:r>
              <a:rPr lang="ru-RU" sz="1600" b="1" dirty="0"/>
              <a:t>мере и активности које се предузимају ради постизања стратешких дугорочних циљева у области геолошких истраживања </a:t>
            </a:r>
            <a:r>
              <a:rPr lang="ru-RU" sz="1600" b="1" dirty="0" smtClean="0"/>
              <a:t>минералних </a:t>
            </a:r>
            <a:r>
              <a:rPr lang="ru-RU" sz="1600" b="1" dirty="0"/>
              <a:t>ресурса и резерви минералних </a:t>
            </a:r>
            <a:r>
              <a:rPr lang="ru-RU" sz="1600" b="1" dirty="0" smtClean="0"/>
              <a:t>сировина, </a:t>
            </a:r>
            <a:r>
              <a:rPr lang="ru-RU" sz="1600" b="1" dirty="0"/>
              <a:t>утврђивања </a:t>
            </a:r>
            <a:r>
              <a:rPr lang="ru-RU" sz="1600" b="1" dirty="0" smtClean="0"/>
              <a:t>услова </a:t>
            </a:r>
            <a:r>
              <a:rPr lang="ru-RU" sz="1600" b="1" dirty="0"/>
              <a:t>коришћења геолошке средине у поступку планирања, пројектовања и изградње свих врста објеката, заштите објекта геодиверзитета од посебног значаја као и геолошког хазарда и ризика са аспекта активирања опасних геолошких процеса као природних елементарних непогода и могућих негативних процеса на природу и </a:t>
            </a:r>
            <a:r>
              <a:rPr lang="ru-RU" sz="1600" b="1" dirty="0" smtClean="0"/>
              <a:t>људе</a:t>
            </a:r>
            <a:endParaRPr lang="ru-RU" sz="1600" b="1" dirty="0"/>
          </a:p>
          <a:p>
            <a:r>
              <a:rPr lang="ru-RU" sz="1600" b="1" dirty="0" smtClean="0"/>
              <a:t>Подразумева </a:t>
            </a:r>
            <a:r>
              <a:rPr lang="ru-RU" sz="1600" b="1" dirty="0"/>
              <a:t>примену савремених технологија при изградњи рударске инфраструктуре и рударских објеката у циљу безбедности објеката и безбедности и здравља на </a:t>
            </a:r>
            <a:r>
              <a:rPr lang="ru-RU" sz="1600" b="1" dirty="0" smtClean="0"/>
              <a:t>раду, обезбеђења </a:t>
            </a:r>
            <a:r>
              <a:rPr lang="ru-RU" sz="1600" b="1" dirty="0"/>
              <a:t>сигурног снабдевања привреде и тржишта </a:t>
            </a:r>
            <a:r>
              <a:rPr lang="ru-RU" sz="1600" b="1" dirty="0" smtClean="0"/>
              <a:t>РС </a:t>
            </a:r>
            <a:r>
              <a:rPr lang="ru-RU" sz="1600" b="1" dirty="0"/>
              <a:t>минералним </a:t>
            </a:r>
            <a:r>
              <a:rPr lang="ru-RU" sz="1600" b="1" dirty="0" smtClean="0"/>
              <a:t>сировинама, </a:t>
            </a:r>
            <a:r>
              <a:rPr lang="ru-RU" sz="1600" b="1" dirty="0"/>
              <a:t>промоцију рударства у циљу стварања повољних услова за инвестиције у области одрживог развоја рударске </a:t>
            </a:r>
            <a:r>
              <a:rPr lang="ru-RU" sz="1600" b="1" dirty="0" smtClean="0"/>
              <a:t>индустрије, </a:t>
            </a:r>
            <a:r>
              <a:rPr lang="ru-RU" sz="1600" b="1" dirty="0"/>
              <a:t>усаглашавање са регулативом из области рударства Европске уније о заштити животне </a:t>
            </a:r>
            <a:r>
              <a:rPr lang="ru-RU" sz="1600" b="1" dirty="0" smtClean="0"/>
              <a:t>средине...</a:t>
            </a:r>
            <a:endParaRPr lang="ru-RU" sz="1600" b="1" dirty="0"/>
          </a:p>
          <a:p>
            <a:r>
              <a:rPr lang="ru-RU" sz="1600" b="1" dirty="0" smtClean="0"/>
              <a:t>Спроводи се </a:t>
            </a:r>
            <a:r>
              <a:rPr lang="ru-RU" sz="1600" b="1" dirty="0"/>
              <a:t>реализацијом </a:t>
            </a:r>
            <a:r>
              <a:rPr lang="ru-RU" sz="1600" b="1" dirty="0">
                <a:solidFill>
                  <a:srgbClr val="FF0066"/>
                </a:solidFill>
              </a:rPr>
              <a:t>стратегије управљања минералним и другим геолошким ресурсима Републике </a:t>
            </a:r>
            <a:r>
              <a:rPr lang="ru-RU" sz="1600" b="1" dirty="0" smtClean="0">
                <a:solidFill>
                  <a:srgbClr val="FF0066"/>
                </a:solidFill>
              </a:rPr>
              <a:t>Србије</a:t>
            </a:r>
            <a:r>
              <a:rPr lang="ru-RU" sz="1600" b="1" dirty="0" smtClean="0"/>
              <a:t> – она одређује општи </a:t>
            </a:r>
            <a:r>
              <a:rPr lang="ru-RU" sz="1600" b="1" dirty="0"/>
              <a:t>циљ развоја рударства и геолошких истраживања енергетских, металичних, неметаличних и техногених минералних сировина, подземних вода и геотермалних </a:t>
            </a:r>
            <a:r>
              <a:rPr lang="ru-RU" sz="1600" b="1" dirty="0" smtClean="0"/>
              <a:t>ресурса – доноси је Народна скупштина</a:t>
            </a:r>
            <a:endParaRPr lang="ru-RU" sz="1600" b="1" dirty="0"/>
          </a:p>
          <a:p>
            <a:r>
              <a:rPr lang="ru-RU" sz="1600" b="1" dirty="0">
                <a:solidFill>
                  <a:srgbClr val="FF0066"/>
                </a:solidFill>
              </a:rPr>
              <a:t>Извођење геолошких истраживања </a:t>
            </a:r>
            <a:r>
              <a:rPr lang="ru-RU" sz="1600" b="1" dirty="0"/>
              <a:t>врши привредно </a:t>
            </a:r>
            <a:r>
              <a:rPr lang="ru-RU" sz="1600" b="1" dirty="0" smtClean="0"/>
              <a:t>друштво, друго </a:t>
            </a:r>
            <a:r>
              <a:rPr lang="ru-RU" sz="1600" b="1" dirty="0"/>
              <a:t>правно </a:t>
            </a:r>
            <a:r>
              <a:rPr lang="ru-RU" sz="1600" b="1" dirty="0" smtClean="0"/>
              <a:t>лице, предузетник </a:t>
            </a:r>
            <a:r>
              <a:rPr lang="ru-RU" sz="1600" b="1" dirty="0"/>
              <a:t>које је уписано у регистар привредних субјеката или други регистар за обављање те делатности у </a:t>
            </a:r>
            <a:r>
              <a:rPr lang="ru-RU" sz="1600" b="1" dirty="0" smtClean="0"/>
              <a:t>РС - изводе се према </a:t>
            </a:r>
            <a:r>
              <a:rPr lang="ru-RU" sz="1600" b="1" dirty="0"/>
              <a:t>пројекту геолошких </a:t>
            </a:r>
            <a:r>
              <a:rPr lang="ru-RU" sz="1600" b="1" dirty="0" smtClean="0"/>
              <a:t>истраживања</a:t>
            </a:r>
          </a:p>
          <a:p>
            <a:r>
              <a:rPr lang="ru-RU" sz="1600" b="1" dirty="0" smtClean="0">
                <a:solidFill>
                  <a:srgbClr val="FF0066"/>
                </a:solidFill>
              </a:rPr>
              <a:t>Експлоатација </a:t>
            </a:r>
            <a:r>
              <a:rPr lang="ru-RU" sz="1600" b="1" dirty="0">
                <a:solidFill>
                  <a:srgbClr val="FF0066"/>
                </a:solidFill>
              </a:rPr>
              <a:t>резерви минералних сировина и експлоатација неметаличних минералних сировина за добијање грађевинских материјала </a:t>
            </a:r>
            <a:r>
              <a:rPr lang="ru-RU" sz="1600" b="1" dirty="0" smtClean="0"/>
              <a:t>врши </a:t>
            </a:r>
            <a:r>
              <a:rPr lang="ru-RU" sz="1600" b="1" dirty="0"/>
              <a:t>се на основу </a:t>
            </a:r>
            <a:r>
              <a:rPr lang="ru-RU" sz="1600" b="1" dirty="0" smtClean="0"/>
              <a:t>решења којим </a:t>
            </a:r>
            <a:r>
              <a:rPr lang="ru-RU" sz="1600" b="1" dirty="0"/>
              <a:t>се </a:t>
            </a:r>
            <a:r>
              <a:rPr lang="ru-RU" sz="1600" b="1" dirty="0" smtClean="0"/>
              <a:t>издаје одобрење за експлоатацију</a:t>
            </a:r>
          </a:p>
          <a:p>
            <a:endParaRPr lang="ru-RU" sz="1600" b="1" dirty="0"/>
          </a:p>
        </p:txBody>
      </p:sp>
    </p:spTree>
    <p:extLst>
      <p:ext uri="{BB962C8B-B14F-4D97-AF65-F5344CB8AC3E}">
        <p14:creationId xmlns:p14="http://schemas.microsoft.com/office/powerpoint/2010/main" val="13839614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ЗДРАВЉУ </a:t>
            </a:r>
            <a:r>
              <a:rPr lang="ru-RU" sz="2400" b="1" dirty="0" smtClean="0"/>
              <a:t>БИЉА</a:t>
            </a:r>
            <a:endParaRPr lang="en-US" sz="2400" dirty="0"/>
          </a:p>
        </p:txBody>
      </p:sp>
      <p:sp>
        <p:nvSpPr>
          <p:cNvPr id="3" name="Content Placeholder 2"/>
          <p:cNvSpPr>
            <a:spLocks noGrp="1"/>
          </p:cNvSpPr>
          <p:nvPr>
            <p:ph idx="1"/>
          </p:nvPr>
        </p:nvSpPr>
        <p:spPr>
          <a:xfrm>
            <a:off x="827584" y="980728"/>
            <a:ext cx="7776864" cy="4525963"/>
          </a:xfrm>
        </p:spPr>
        <p:txBody>
          <a:bodyPr>
            <a:noAutofit/>
          </a:bodyPr>
          <a:lstStyle/>
          <a:p>
            <a:pPr marL="0" indent="0">
              <a:buNone/>
            </a:pPr>
            <a:r>
              <a:rPr lang="ru-RU" sz="1600" b="1" dirty="0" smtClean="0"/>
              <a:t>Уређује се:</a:t>
            </a:r>
          </a:p>
          <a:p>
            <a:r>
              <a:rPr lang="ru-RU" sz="1600" b="1" dirty="0" smtClean="0">
                <a:solidFill>
                  <a:srgbClr val="FF0066"/>
                </a:solidFill>
              </a:rPr>
              <a:t>заштита </a:t>
            </a:r>
            <a:r>
              <a:rPr lang="ru-RU" sz="1600" b="1" dirty="0">
                <a:solidFill>
                  <a:srgbClr val="FF0066"/>
                </a:solidFill>
              </a:rPr>
              <a:t>и унапређење здравља биља, </a:t>
            </a:r>
            <a:endParaRPr lang="ru-RU" sz="1600" b="1" dirty="0" smtClean="0">
              <a:solidFill>
                <a:srgbClr val="FF0066"/>
              </a:solidFill>
            </a:endParaRPr>
          </a:p>
          <a:p>
            <a:r>
              <a:rPr lang="ru-RU" sz="1600" b="1" dirty="0" smtClean="0">
                <a:solidFill>
                  <a:srgbClr val="FF0066"/>
                </a:solidFill>
              </a:rPr>
              <a:t>мере </a:t>
            </a:r>
            <a:r>
              <a:rPr lang="ru-RU" sz="1600" b="1" dirty="0">
                <a:solidFill>
                  <a:srgbClr val="FF0066"/>
                </a:solidFill>
              </a:rPr>
              <a:t>за спречавање </a:t>
            </a:r>
            <a:r>
              <a:rPr lang="ru-RU" sz="1600" b="1" dirty="0" smtClean="0">
                <a:solidFill>
                  <a:srgbClr val="FF0066"/>
                </a:solidFill>
              </a:rPr>
              <a:t>уношења, откривање</a:t>
            </a:r>
            <a:r>
              <a:rPr lang="ru-RU" sz="1600" b="1" dirty="0">
                <a:solidFill>
                  <a:srgbClr val="FF0066"/>
                </a:solidFill>
              </a:rPr>
              <a:t>, спречавање ширења и сузбијање штетних организама, </a:t>
            </a:r>
            <a:endParaRPr lang="ru-RU" sz="1600" b="1" dirty="0" smtClean="0">
              <a:solidFill>
                <a:srgbClr val="FF0066"/>
              </a:solidFill>
            </a:endParaRPr>
          </a:p>
          <a:p>
            <a:r>
              <a:rPr lang="ru-RU" sz="1600" b="1" dirty="0" smtClean="0">
                <a:solidFill>
                  <a:srgbClr val="FF0066"/>
                </a:solidFill>
              </a:rPr>
              <a:t>Фитосанитарна контрола</a:t>
            </a:r>
            <a:r>
              <a:rPr lang="ru-RU" sz="1600" b="1" dirty="0">
                <a:solidFill>
                  <a:srgbClr val="FF0066"/>
                </a:solidFill>
              </a:rPr>
              <a:t>, </a:t>
            </a:r>
            <a:endParaRPr lang="ru-RU" sz="1600" b="1" dirty="0" smtClean="0">
              <a:solidFill>
                <a:srgbClr val="FF0066"/>
              </a:solidFill>
            </a:endParaRPr>
          </a:p>
          <a:p>
            <a:r>
              <a:rPr lang="ru-RU" sz="1600" b="1" dirty="0" smtClean="0">
                <a:solidFill>
                  <a:srgbClr val="FF0066"/>
                </a:solidFill>
              </a:rPr>
              <a:t>услови </a:t>
            </a:r>
            <a:r>
              <a:rPr lang="ru-RU" sz="1600" b="1" dirty="0">
                <a:solidFill>
                  <a:srgbClr val="FF0066"/>
                </a:solidFill>
              </a:rPr>
              <a:t>за производњу, прераду, дораду, увоз, складиштење и </a:t>
            </a:r>
            <a:r>
              <a:rPr lang="ru-RU" sz="1600" b="1" dirty="0" smtClean="0">
                <a:solidFill>
                  <a:srgbClr val="FF0066"/>
                </a:solidFill>
              </a:rPr>
              <a:t>промет биља</a:t>
            </a:r>
            <a:r>
              <a:rPr lang="ru-RU" sz="1600" b="1" dirty="0">
                <a:solidFill>
                  <a:srgbClr val="FF0066"/>
                </a:solidFill>
              </a:rPr>
              <a:t>, биљних производа и прописаних објеката, </a:t>
            </a:r>
            <a:endParaRPr lang="ru-RU" sz="1600" b="1" dirty="0" smtClean="0">
              <a:solidFill>
                <a:srgbClr val="FF0066"/>
              </a:solidFill>
            </a:endParaRPr>
          </a:p>
          <a:p>
            <a:r>
              <a:rPr lang="ru-RU" sz="1600" b="1" dirty="0" smtClean="0">
                <a:solidFill>
                  <a:srgbClr val="FF0066"/>
                </a:solidFill>
              </a:rPr>
              <a:t>услови </a:t>
            </a:r>
            <a:r>
              <a:rPr lang="ru-RU" sz="1600" b="1" dirty="0">
                <a:solidFill>
                  <a:srgbClr val="FF0066"/>
                </a:solidFill>
              </a:rPr>
              <a:t>за </a:t>
            </a:r>
            <a:r>
              <a:rPr lang="ru-RU" sz="1600" b="1" dirty="0" smtClean="0">
                <a:solidFill>
                  <a:srgbClr val="FF0066"/>
                </a:solidFill>
              </a:rPr>
              <a:t>пружање </a:t>
            </a:r>
            <a:r>
              <a:rPr lang="ru-RU" sz="1600" b="1" dirty="0">
                <a:solidFill>
                  <a:srgbClr val="FF0066"/>
                </a:solidFill>
              </a:rPr>
              <a:t>услуга </a:t>
            </a:r>
            <a:r>
              <a:rPr lang="ru-RU" sz="1600" b="1" dirty="0" smtClean="0">
                <a:solidFill>
                  <a:srgbClr val="FF0066"/>
                </a:solidFill>
              </a:rPr>
              <a:t>у области </a:t>
            </a:r>
            <a:r>
              <a:rPr lang="ru-RU" sz="1600" b="1" dirty="0">
                <a:solidFill>
                  <a:srgbClr val="FF0066"/>
                </a:solidFill>
              </a:rPr>
              <a:t>заштите здравља </a:t>
            </a:r>
            <a:r>
              <a:rPr lang="ru-RU" sz="1600" b="1" dirty="0" smtClean="0">
                <a:solidFill>
                  <a:srgbClr val="FF0066"/>
                </a:solidFill>
              </a:rPr>
              <a:t>биља</a:t>
            </a:r>
          </a:p>
          <a:p>
            <a:endParaRPr lang="ru-RU" sz="1600" b="1" dirty="0">
              <a:solidFill>
                <a:srgbClr val="FF0066"/>
              </a:solidFill>
            </a:endParaRPr>
          </a:p>
          <a:p>
            <a:r>
              <a:rPr lang="ru-RU" sz="1600" b="1" dirty="0">
                <a:solidFill>
                  <a:srgbClr val="FF0066"/>
                </a:solidFill>
              </a:rPr>
              <a:t>Мере и поступци за заштиту здравља биља </a:t>
            </a:r>
            <a:r>
              <a:rPr lang="ru-RU" sz="1600" b="1" dirty="0"/>
              <a:t>су:</a:t>
            </a:r>
          </a:p>
          <a:p>
            <a:pPr>
              <a:buFont typeface="Calibri" panose="020F0502020204030204" pitchFamily="34" charset="0"/>
              <a:buChar char="-"/>
            </a:pPr>
            <a:r>
              <a:rPr lang="ru-RU" sz="1600" b="1" dirty="0" smtClean="0"/>
              <a:t>стални </a:t>
            </a:r>
            <a:r>
              <a:rPr lang="ru-RU" sz="1600" b="1" dirty="0"/>
              <a:t>надзор над биљем, који обухвата гајене културе (поља, </a:t>
            </a:r>
            <a:r>
              <a:rPr lang="ru-RU" sz="1600" b="1" dirty="0" smtClean="0"/>
              <a:t>плантаже</a:t>
            </a:r>
            <a:r>
              <a:rPr lang="ru-RU" sz="1600" b="1" dirty="0"/>
              <a:t>, расадници, </a:t>
            </a:r>
            <a:r>
              <a:rPr lang="ru-RU" sz="1600" b="1" dirty="0" smtClean="0"/>
              <a:t>стакленици ...), </a:t>
            </a:r>
            <a:r>
              <a:rPr lang="ru-RU" sz="1600" b="1" dirty="0"/>
              <a:t>спонтану флору, као и биље и биљне производе у складиштима, </a:t>
            </a:r>
            <a:r>
              <a:rPr lang="ru-RU" sz="1600" b="1" dirty="0" smtClean="0"/>
              <a:t>процесу дораде</a:t>
            </a:r>
            <a:r>
              <a:rPr lang="ru-RU" sz="1600" b="1" dirty="0"/>
              <a:t>, прераде и током </a:t>
            </a:r>
            <a:r>
              <a:rPr lang="ru-RU" sz="1600" b="1" dirty="0" smtClean="0"/>
              <a:t>транспорта</a:t>
            </a:r>
            <a:endParaRPr lang="ru-RU" sz="1600" b="1" dirty="0"/>
          </a:p>
          <a:p>
            <a:pPr>
              <a:buFont typeface="Calibri" panose="020F0502020204030204" pitchFamily="34" charset="0"/>
              <a:buChar char="-"/>
            </a:pPr>
            <a:r>
              <a:rPr lang="ru-RU" sz="1600" b="1" dirty="0" smtClean="0"/>
              <a:t>праћење </a:t>
            </a:r>
            <a:r>
              <a:rPr lang="ru-RU" sz="1600" b="1" dirty="0"/>
              <a:t>присуства и процена ризика од штетних организама и њихово </a:t>
            </a:r>
            <a:r>
              <a:rPr lang="ru-RU" sz="1600" b="1" dirty="0" smtClean="0"/>
              <a:t>сузбијање</a:t>
            </a:r>
            <a:endParaRPr lang="ru-RU" sz="1600" b="1" dirty="0"/>
          </a:p>
          <a:p>
            <a:pPr>
              <a:buFont typeface="Calibri" panose="020F0502020204030204" pitchFamily="34" charset="0"/>
              <a:buChar char="-"/>
            </a:pPr>
            <a:r>
              <a:rPr lang="ru-RU" sz="1600" b="1" dirty="0" smtClean="0"/>
              <a:t>фитосанитарна </a:t>
            </a:r>
            <a:r>
              <a:rPr lang="ru-RU" sz="1600" b="1" dirty="0"/>
              <a:t>контрола при увозу </a:t>
            </a:r>
            <a:r>
              <a:rPr lang="ru-RU" sz="1600" b="1" dirty="0" smtClean="0"/>
              <a:t>и извору са </a:t>
            </a:r>
            <a:r>
              <a:rPr lang="ru-RU" sz="1600" b="1" dirty="0"/>
              <a:t>циљем спречавања </a:t>
            </a:r>
            <a:r>
              <a:rPr lang="ru-RU" sz="1600" b="1" dirty="0" smtClean="0"/>
              <a:t>уношења, изношења </a:t>
            </a:r>
            <a:r>
              <a:rPr lang="ru-RU" sz="1600" b="1" dirty="0"/>
              <a:t>и </a:t>
            </a:r>
            <a:r>
              <a:rPr lang="ru-RU" sz="1600" b="1" dirty="0" smtClean="0"/>
              <a:t>ширења штетних организама</a:t>
            </a:r>
            <a:endParaRPr lang="ru-RU" sz="1600" b="1" dirty="0"/>
          </a:p>
          <a:p>
            <a:pPr>
              <a:buFont typeface="Calibri" panose="020F0502020204030204" pitchFamily="34" charset="0"/>
              <a:buChar char="-"/>
            </a:pPr>
            <a:r>
              <a:rPr lang="ru-RU" sz="1600" b="1" dirty="0" smtClean="0"/>
              <a:t>спровођење </a:t>
            </a:r>
            <a:r>
              <a:rPr lang="ru-RU" sz="1600" b="1" dirty="0"/>
              <a:t>инспекцијског надзора ради заштите здравља биља;</a:t>
            </a:r>
          </a:p>
          <a:p>
            <a:pPr>
              <a:buFont typeface="Calibri" panose="020F0502020204030204" pitchFamily="34" charset="0"/>
              <a:buChar char="-"/>
            </a:pPr>
            <a:r>
              <a:rPr lang="ru-RU" sz="1600" b="1" dirty="0" smtClean="0"/>
              <a:t>лабораторијске </a:t>
            </a:r>
            <a:r>
              <a:rPr lang="ru-RU" sz="1600" b="1" dirty="0"/>
              <a:t>анализе и тестирање биља, биљних производа и прописаних</a:t>
            </a:r>
          </a:p>
          <a:p>
            <a:pPr>
              <a:buFont typeface="Calibri" panose="020F0502020204030204" pitchFamily="34" charset="0"/>
              <a:buChar char="-"/>
            </a:pPr>
            <a:r>
              <a:rPr lang="ru-RU" sz="1600" b="1" dirty="0"/>
              <a:t>објеката, ради утврђивања присуства штетних организама </a:t>
            </a:r>
            <a:endParaRPr lang="ru-RU" sz="1600" b="1" dirty="0" smtClean="0"/>
          </a:p>
          <a:p>
            <a:pPr>
              <a:buFont typeface="Calibri" panose="020F0502020204030204" pitchFamily="34" charset="0"/>
              <a:buChar char="-"/>
            </a:pPr>
            <a:r>
              <a:rPr lang="ru-RU" sz="1600" b="1" dirty="0" smtClean="0"/>
              <a:t>...</a:t>
            </a:r>
            <a:endParaRPr lang="ru-RU" sz="1600" b="1" dirty="0"/>
          </a:p>
          <a:p>
            <a:pPr>
              <a:buFont typeface="Calibri" panose="020F0502020204030204" pitchFamily="34" charset="0"/>
              <a:buChar char="-"/>
            </a:pPr>
            <a:endParaRPr lang="ru-RU" sz="1600" b="1" dirty="0">
              <a:solidFill>
                <a:srgbClr val="FF0066"/>
              </a:solidFill>
            </a:endParaRPr>
          </a:p>
        </p:txBody>
      </p:sp>
    </p:spTree>
    <p:extLst>
      <p:ext uri="{BB962C8B-B14F-4D97-AF65-F5344CB8AC3E}">
        <p14:creationId xmlns:p14="http://schemas.microsoft.com/office/powerpoint/2010/main" val="3844538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sr-Cyrl-CS" sz="2400" b="1" dirty="0" smtClean="0"/>
              <a:t>„ПОСЕБНИ“ ЗАКОНИ</a:t>
            </a:r>
            <a:endParaRPr lang="en-US" sz="2400" dirty="0"/>
          </a:p>
        </p:txBody>
      </p:sp>
      <p:sp>
        <p:nvSpPr>
          <p:cNvPr id="3" name="Content Placeholder 2"/>
          <p:cNvSpPr>
            <a:spLocks noGrp="1"/>
          </p:cNvSpPr>
          <p:nvPr>
            <p:ph idx="1"/>
          </p:nvPr>
        </p:nvSpPr>
        <p:spPr>
          <a:xfrm>
            <a:off x="467544" y="908720"/>
            <a:ext cx="8229600" cy="4525963"/>
          </a:xfrm>
        </p:spPr>
        <p:txBody>
          <a:bodyPr>
            <a:noAutofit/>
          </a:bodyPr>
          <a:lstStyle/>
          <a:p>
            <a:pPr marL="0" indent="0" algn="ctr">
              <a:buNone/>
            </a:pPr>
            <a:r>
              <a:rPr lang="ru-RU" sz="1600" b="1" dirty="0"/>
              <a:t>У правном систему </a:t>
            </a:r>
            <a:r>
              <a:rPr lang="ru-RU" sz="1600" b="1" dirty="0" smtClean="0"/>
              <a:t>РС </a:t>
            </a:r>
            <a:r>
              <a:rPr lang="ru-RU" sz="1600" b="1" dirty="0"/>
              <a:t>постоји велики број закона којима се уређује </a:t>
            </a:r>
            <a:r>
              <a:rPr lang="ru-RU" sz="1600" b="1" dirty="0" smtClean="0"/>
              <a:t>заштита појединих </a:t>
            </a:r>
            <a:r>
              <a:rPr lang="ru-RU" sz="1600" b="1" dirty="0"/>
              <a:t>сегмената животне средине, као што су природа, ваздух, вода, </a:t>
            </a:r>
            <a:r>
              <a:rPr lang="ru-RU" sz="1600" b="1" dirty="0" smtClean="0"/>
              <a:t>земљиште... – како они </a:t>
            </a:r>
            <a:r>
              <a:rPr lang="ru-RU" sz="1600" b="1" dirty="0"/>
              <a:t>регулишу поједине сегменте животне средине </a:t>
            </a:r>
            <a:r>
              <a:rPr lang="ru-RU" sz="1600" b="1" dirty="0" smtClean="0"/>
              <a:t>називају се „посебни</a:t>
            </a:r>
            <a:r>
              <a:rPr lang="ru-RU" sz="1600" b="1" dirty="0"/>
              <a:t>“ </a:t>
            </a:r>
            <a:r>
              <a:rPr lang="sr-Latn-RS" sz="1600" b="1" dirty="0" smtClean="0"/>
              <a:t>                                                      </a:t>
            </a:r>
            <a:r>
              <a:rPr lang="ru-RU" sz="1600" b="1" dirty="0" smtClean="0"/>
              <a:t>или </a:t>
            </a:r>
            <a:r>
              <a:rPr lang="ru-RU" sz="1600" b="1" dirty="0"/>
              <a:t>„секторски“ </a:t>
            </a:r>
            <a:r>
              <a:rPr lang="ru-RU" sz="1600" b="1" dirty="0" smtClean="0"/>
              <a:t>закони</a:t>
            </a:r>
          </a:p>
          <a:p>
            <a:pPr marL="0" indent="0">
              <a:buNone/>
            </a:pPr>
            <a:endParaRPr lang="ru-RU" sz="1600" b="1" dirty="0"/>
          </a:p>
          <a:p>
            <a:pPr marL="514350" indent="-514350">
              <a:spcBef>
                <a:spcPts val="600"/>
              </a:spcBef>
              <a:buFont typeface="+mj-lt"/>
              <a:buAutoNum type="arabicPeriod"/>
            </a:pPr>
            <a:r>
              <a:rPr lang="ru-RU" sz="1600" b="1" dirty="0" smtClean="0">
                <a:solidFill>
                  <a:srgbClr val="FF0066"/>
                </a:solidFill>
              </a:rPr>
              <a:t>Закон о заштити природе (2009)</a:t>
            </a:r>
          </a:p>
          <a:p>
            <a:pPr marL="514350" indent="-514350">
              <a:spcBef>
                <a:spcPts val="600"/>
              </a:spcBef>
              <a:buFont typeface="+mj-lt"/>
              <a:buAutoNum type="arabicPeriod"/>
            </a:pPr>
            <a:r>
              <a:rPr lang="ru-RU" sz="1600" b="1" dirty="0" smtClean="0">
                <a:solidFill>
                  <a:srgbClr val="FF0066"/>
                </a:solidFill>
              </a:rPr>
              <a:t>Закон о заштити ваздуха (2009)</a:t>
            </a:r>
          </a:p>
          <a:p>
            <a:pPr marL="514350" indent="-514350">
              <a:spcBef>
                <a:spcPts val="600"/>
              </a:spcBef>
              <a:buFont typeface="+mj-lt"/>
              <a:buAutoNum type="arabicPeriod"/>
            </a:pPr>
            <a:r>
              <a:rPr lang="ru-RU" sz="1600" b="1" dirty="0" smtClean="0">
                <a:solidFill>
                  <a:srgbClr val="FF0066"/>
                </a:solidFill>
              </a:rPr>
              <a:t>Закон о водама (2010)</a:t>
            </a:r>
          </a:p>
          <a:p>
            <a:pPr marL="514350" indent="-514350">
              <a:spcBef>
                <a:spcPts val="600"/>
              </a:spcBef>
              <a:buFont typeface="+mj-lt"/>
              <a:buAutoNum type="arabicPeriod"/>
            </a:pPr>
            <a:r>
              <a:rPr lang="ru-RU" sz="1600" b="1" dirty="0" smtClean="0">
                <a:solidFill>
                  <a:srgbClr val="FF0066"/>
                </a:solidFill>
              </a:rPr>
              <a:t>Закон о пољопривредном земљишту (2006)</a:t>
            </a:r>
          </a:p>
          <a:p>
            <a:pPr marL="514350" indent="-514350">
              <a:spcBef>
                <a:spcPts val="600"/>
              </a:spcBef>
              <a:buFont typeface="+mj-lt"/>
              <a:buAutoNum type="arabicPeriod"/>
            </a:pPr>
            <a:r>
              <a:rPr lang="ru-RU" sz="1600" b="1" dirty="0" smtClean="0">
                <a:solidFill>
                  <a:srgbClr val="FF0066"/>
                </a:solidFill>
              </a:rPr>
              <a:t>Закон о рударству и геолошким истраживањима (2015)</a:t>
            </a:r>
          </a:p>
          <a:p>
            <a:pPr marL="514350" indent="-514350">
              <a:spcBef>
                <a:spcPts val="600"/>
              </a:spcBef>
              <a:buFont typeface="+mj-lt"/>
              <a:buAutoNum type="arabicPeriod"/>
            </a:pPr>
            <a:r>
              <a:rPr lang="ru-RU" sz="1600" b="1" dirty="0" smtClean="0">
                <a:solidFill>
                  <a:srgbClr val="FF0066"/>
                </a:solidFill>
              </a:rPr>
              <a:t>Закон о здрављу биља (2009) </a:t>
            </a:r>
          </a:p>
          <a:p>
            <a:pPr marL="514350" indent="-514350">
              <a:spcBef>
                <a:spcPts val="600"/>
              </a:spcBef>
              <a:buFont typeface="+mj-lt"/>
              <a:buAutoNum type="arabicPeriod"/>
            </a:pPr>
            <a:r>
              <a:rPr lang="ru-RU" sz="1600" b="1" dirty="0" smtClean="0">
                <a:solidFill>
                  <a:srgbClr val="FF0066"/>
                </a:solidFill>
              </a:rPr>
              <a:t>Закон о добробити животиња (2009) </a:t>
            </a:r>
          </a:p>
          <a:p>
            <a:pPr marL="514350" indent="-514350">
              <a:spcBef>
                <a:spcPts val="600"/>
              </a:spcBef>
              <a:buFont typeface="+mj-lt"/>
              <a:buAutoNum type="arabicPeriod"/>
            </a:pPr>
            <a:r>
              <a:rPr lang="ru-RU" sz="1600" b="1" dirty="0" smtClean="0">
                <a:solidFill>
                  <a:srgbClr val="FF0066"/>
                </a:solidFill>
              </a:rPr>
              <a:t>Закон о шумама (2010)</a:t>
            </a:r>
          </a:p>
          <a:p>
            <a:pPr marL="514350" indent="-514350">
              <a:spcBef>
                <a:spcPts val="600"/>
              </a:spcBef>
              <a:buFont typeface="+mj-lt"/>
              <a:buAutoNum type="arabicPeriod"/>
            </a:pPr>
            <a:r>
              <a:rPr lang="ru-RU" sz="1600" b="1" dirty="0" smtClean="0">
                <a:solidFill>
                  <a:srgbClr val="FF0066"/>
                </a:solidFill>
              </a:rPr>
              <a:t>Закон о заштити од буке у животној средини (2009)</a:t>
            </a:r>
          </a:p>
          <a:p>
            <a:pPr marL="514350" indent="-514350">
              <a:spcBef>
                <a:spcPts val="600"/>
              </a:spcBef>
              <a:buFont typeface="+mj-lt"/>
              <a:buAutoNum type="arabicPeriod"/>
            </a:pPr>
            <a:r>
              <a:rPr lang="ru-RU" sz="1600" b="1" dirty="0" smtClean="0">
                <a:solidFill>
                  <a:srgbClr val="FF0066"/>
                </a:solidFill>
              </a:rPr>
              <a:t>Закон о заштити од нејонизујућих зрачења (2009)</a:t>
            </a:r>
          </a:p>
          <a:p>
            <a:pPr marL="514350" indent="-514350">
              <a:spcBef>
                <a:spcPts val="600"/>
              </a:spcBef>
              <a:buFont typeface="+mj-lt"/>
              <a:buAutoNum type="arabicPeriod"/>
            </a:pPr>
            <a:r>
              <a:rPr lang="ru-RU" sz="1600" b="1" dirty="0" smtClean="0">
                <a:solidFill>
                  <a:srgbClr val="FF0066"/>
                </a:solidFill>
              </a:rPr>
              <a:t>Закон о радијационој и нуклеарној сигурности и безбедности (2018)</a:t>
            </a:r>
          </a:p>
          <a:p>
            <a:pPr marL="514350" indent="-514350">
              <a:spcBef>
                <a:spcPts val="600"/>
              </a:spcBef>
              <a:buFont typeface="+mj-lt"/>
              <a:buAutoNum type="arabicPeriod"/>
            </a:pPr>
            <a:r>
              <a:rPr lang="ru-RU" sz="1600" b="1" dirty="0" smtClean="0">
                <a:solidFill>
                  <a:srgbClr val="FF0066"/>
                </a:solidFill>
              </a:rPr>
              <a:t>Закон о управљању отпадом (2009)</a:t>
            </a:r>
          </a:p>
          <a:p>
            <a:pPr marL="514350" indent="-514350">
              <a:spcBef>
                <a:spcPts val="600"/>
              </a:spcBef>
              <a:buFont typeface="+mj-lt"/>
              <a:buAutoNum type="arabicPeriod"/>
            </a:pPr>
            <a:r>
              <a:rPr lang="ru-RU" sz="1600" b="1" dirty="0" smtClean="0">
                <a:solidFill>
                  <a:srgbClr val="FF0066"/>
                </a:solidFill>
              </a:rPr>
              <a:t>Закон о амбалажи и амбалажном отпаду (2009)</a:t>
            </a:r>
          </a:p>
          <a:p>
            <a:pPr marL="514350" indent="-514350">
              <a:spcBef>
                <a:spcPts val="600"/>
              </a:spcBef>
              <a:buFont typeface="+mj-lt"/>
              <a:buAutoNum type="arabicPeriod"/>
            </a:pPr>
            <a:r>
              <a:rPr lang="ru-RU" sz="1600" b="1" dirty="0" smtClean="0">
                <a:solidFill>
                  <a:srgbClr val="FF0066"/>
                </a:solidFill>
              </a:rPr>
              <a:t>Закон о хемикалијама (2009)</a:t>
            </a:r>
            <a:endParaRPr lang="ru-RU" sz="1600" b="1" dirty="0">
              <a:solidFill>
                <a:srgbClr val="FF0066"/>
              </a:solidFill>
            </a:endParaRPr>
          </a:p>
        </p:txBody>
      </p:sp>
    </p:spTree>
    <p:extLst>
      <p:ext uri="{BB962C8B-B14F-4D97-AF65-F5344CB8AC3E}">
        <p14:creationId xmlns:p14="http://schemas.microsoft.com/office/powerpoint/2010/main" val="17244568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ЗДРАВЉУ </a:t>
            </a:r>
            <a:r>
              <a:rPr lang="ru-RU" sz="2400" b="1" dirty="0" smtClean="0"/>
              <a:t>БИЉА</a:t>
            </a:r>
            <a:endParaRPr lang="en-US" sz="2400" dirty="0"/>
          </a:p>
        </p:txBody>
      </p:sp>
      <p:sp>
        <p:nvSpPr>
          <p:cNvPr id="3" name="Content Placeholder 2"/>
          <p:cNvSpPr>
            <a:spLocks noGrp="1"/>
          </p:cNvSpPr>
          <p:nvPr>
            <p:ph idx="1"/>
          </p:nvPr>
        </p:nvSpPr>
        <p:spPr>
          <a:xfrm>
            <a:off x="981944" y="1124744"/>
            <a:ext cx="7200800" cy="4525963"/>
          </a:xfrm>
        </p:spPr>
        <p:txBody>
          <a:bodyPr>
            <a:noAutofit/>
          </a:bodyPr>
          <a:lstStyle/>
          <a:p>
            <a:r>
              <a:rPr lang="ru-RU" sz="1600" b="1" dirty="0">
                <a:solidFill>
                  <a:srgbClr val="FF0066"/>
                </a:solidFill>
              </a:rPr>
              <a:t>Држалац биља има право </a:t>
            </a:r>
            <a:r>
              <a:rPr lang="ru-RU" sz="1600" b="1" dirty="0"/>
              <a:t>на:</a:t>
            </a:r>
          </a:p>
          <a:p>
            <a:pPr>
              <a:buFont typeface="Calibri" panose="020F0502020204030204" pitchFamily="34" charset="0"/>
              <a:buChar char="-"/>
            </a:pPr>
            <a:r>
              <a:rPr lang="ru-RU" sz="1600" b="1" dirty="0" smtClean="0"/>
              <a:t>приступ </a:t>
            </a:r>
            <a:r>
              <a:rPr lang="ru-RU" sz="1600" b="1" dirty="0"/>
              <a:t>информацијама у области заштите здравља </a:t>
            </a:r>
            <a:r>
              <a:rPr lang="ru-RU" sz="1600" b="1" dirty="0" smtClean="0"/>
              <a:t>биља</a:t>
            </a:r>
            <a:endParaRPr lang="ru-RU" sz="1600" b="1" dirty="0"/>
          </a:p>
          <a:p>
            <a:pPr>
              <a:buFont typeface="Calibri" panose="020F0502020204030204" pitchFamily="34" charset="0"/>
              <a:buChar char="-"/>
            </a:pPr>
            <a:r>
              <a:rPr lang="ru-RU" sz="1600" b="1" dirty="0" smtClean="0"/>
              <a:t>информације </a:t>
            </a:r>
            <a:r>
              <a:rPr lang="ru-RU" sz="1600" b="1" dirty="0"/>
              <a:t>о мерама у вези са појавом, интензитетом појаве и </a:t>
            </a:r>
            <a:r>
              <a:rPr lang="ru-RU" sz="1600" b="1" dirty="0" smtClean="0"/>
              <a:t>опасности од </a:t>
            </a:r>
            <a:r>
              <a:rPr lang="ru-RU" sz="1600" b="1" dirty="0"/>
              <a:t>штетних организама и спречавањем инфекције, односно </a:t>
            </a:r>
            <a:r>
              <a:rPr lang="ru-RU" sz="1600" b="1" dirty="0" smtClean="0"/>
              <a:t>инфестације на </a:t>
            </a:r>
            <a:r>
              <a:rPr lang="ru-RU" sz="1600" b="1" dirty="0"/>
              <a:t>штетним </a:t>
            </a:r>
            <a:r>
              <a:rPr lang="ru-RU" sz="1600" b="1" dirty="0" smtClean="0"/>
              <a:t>организмима</a:t>
            </a:r>
          </a:p>
          <a:p>
            <a:pPr>
              <a:buFont typeface="Calibri" panose="020F0502020204030204" pitchFamily="34" charset="0"/>
              <a:buChar char="-"/>
            </a:pPr>
            <a:r>
              <a:rPr lang="ru-RU" sz="1600" b="1" dirty="0" smtClean="0"/>
              <a:t>...</a:t>
            </a:r>
          </a:p>
          <a:p>
            <a:pPr>
              <a:buFont typeface="Calibri" panose="020F0502020204030204" pitchFamily="34" charset="0"/>
              <a:buChar char="-"/>
            </a:pPr>
            <a:endParaRPr lang="ru-RU" sz="1600" b="1" dirty="0"/>
          </a:p>
          <a:p>
            <a:r>
              <a:rPr lang="ru-RU" sz="1600" b="1" dirty="0" smtClean="0">
                <a:solidFill>
                  <a:srgbClr val="FF0066"/>
                </a:solidFill>
              </a:rPr>
              <a:t>Држалац </a:t>
            </a:r>
            <a:r>
              <a:rPr lang="ru-RU" sz="1600" b="1" dirty="0">
                <a:solidFill>
                  <a:srgbClr val="FF0066"/>
                </a:solidFill>
              </a:rPr>
              <a:t>биља дужан </a:t>
            </a:r>
            <a:r>
              <a:rPr lang="ru-RU" sz="1600" b="1" dirty="0"/>
              <a:t>је да:</a:t>
            </a:r>
          </a:p>
          <a:p>
            <a:pPr>
              <a:buFont typeface="Calibri" panose="020F0502020204030204" pitchFamily="34" charset="0"/>
              <a:buChar char="-"/>
            </a:pPr>
            <a:r>
              <a:rPr lang="ru-RU" sz="1600" b="1" dirty="0" smtClean="0"/>
              <a:t>врши </a:t>
            </a:r>
            <a:r>
              <a:rPr lang="ru-RU" sz="1600" b="1" dirty="0"/>
              <a:t>преглед биља на обрадивим </a:t>
            </a:r>
            <a:r>
              <a:rPr lang="ru-RU" sz="1600" b="1" dirty="0" smtClean="0"/>
              <a:t>површинама, </a:t>
            </a:r>
            <a:r>
              <a:rPr lang="ru-RU" sz="1600" b="1" dirty="0"/>
              <a:t>на необрадивим </a:t>
            </a:r>
            <a:r>
              <a:rPr lang="ru-RU" sz="1600" b="1" dirty="0" smtClean="0"/>
              <a:t>површинама, </a:t>
            </a:r>
            <a:r>
              <a:rPr lang="ru-RU" sz="1600" b="1" dirty="0"/>
              <a:t>објеката за складиштење, дораду и </a:t>
            </a:r>
            <a:r>
              <a:rPr lang="ru-RU" sz="1600" b="1" dirty="0" smtClean="0"/>
              <a:t>прераду </a:t>
            </a:r>
            <a:r>
              <a:rPr lang="ru-RU" sz="1600" b="1" dirty="0"/>
              <a:t>биља и биљних производа, средстава за транспорт биља, биљних </a:t>
            </a:r>
            <a:r>
              <a:rPr lang="ru-RU" sz="1600" b="1" dirty="0" smtClean="0"/>
              <a:t>производа и </a:t>
            </a:r>
            <a:r>
              <a:rPr lang="ru-RU" sz="1600" b="1" dirty="0"/>
              <a:t>прописаних објеката, као и биља, биљних производа и </a:t>
            </a:r>
            <a:r>
              <a:rPr lang="ru-RU" sz="1600" b="1" dirty="0" smtClean="0"/>
              <a:t>прописаних објеката </a:t>
            </a:r>
            <a:r>
              <a:rPr lang="ru-RU" sz="1600" b="1" dirty="0"/>
              <a:t>које користи за сопствене </a:t>
            </a:r>
            <a:r>
              <a:rPr lang="ru-RU" sz="1600" b="1" dirty="0" smtClean="0"/>
              <a:t>потребе</a:t>
            </a:r>
            <a:endParaRPr lang="ru-RU" sz="1600" b="1" dirty="0"/>
          </a:p>
          <a:p>
            <a:pPr>
              <a:buFont typeface="Calibri" panose="020F0502020204030204" pitchFamily="34" charset="0"/>
              <a:buChar char="-"/>
            </a:pPr>
            <a:r>
              <a:rPr lang="ru-RU" sz="1600" b="1" dirty="0" smtClean="0"/>
              <a:t>сузбија </a:t>
            </a:r>
            <a:r>
              <a:rPr lang="ru-RU" sz="1600" b="1" dirty="0"/>
              <a:t>штетне организме који могу угрозити његово </a:t>
            </a:r>
            <a:r>
              <a:rPr lang="ru-RU" sz="1600" b="1" dirty="0" smtClean="0"/>
              <a:t>биље</a:t>
            </a:r>
            <a:endParaRPr lang="ru-RU" sz="1600" b="1" dirty="0"/>
          </a:p>
          <a:p>
            <a:pPr>
              <a:buFont typeface="Calibri" panose="020F0502020204030204" pitchFamily="34" charset="0"/>
              <a:buChar char="-"/>
            </a:pPr>
            <a:r>
              <a:rPr lang="ru-RU" sz="1600" b="1" dirty="0" smtClean="0"/>
              <a:t>предузима </a:t>
            </a:r>
            <a:r>
              <a:rPr lang="ru-RU" sz="1600" b="1" dirty="0"/>
              <a:t>мере заштите здравља биља са циљем оптималне производње</a:t>
            </a:r>
          </a:p>
          <a:p>
            <a:pPr>
              <a:buFont typeface="Calibri" panose="020F0502020204030204" pitchFamily="34" charset="0"/>
              <a:buChar char="-"/>
            </a:pPr>
            <a:r>
              <a:rPr lang="ru-RU" sz="1600" b="1" dirty="0" smtClean="0"/>
              <a:t>Биља</a:t>
            </a:r>
          </a:p>
          <a:p>
            <a:pPr>
              <a:buFont typeface="Calibri" panose="020F0502020204030204" pitchFamily="34" charset="0"/>
              <a:buChar char="-"/>
            </a:pPr>
            <a:r>
              <a:rPr lang="ru-RU" sz="1600" b="1" dirty="0" smtClean="0"/>
              <a:t>о </a:t>
            </a:r>
            <a:r>
              <a:rPr lang="ru-RU" sz="1600" b="1" dirty="0"/>
              <a:t>свакој новој и неуобичајеној појави штетног организма обавести надлежног</a:t>
            </a:r>
          </a:p>
          <a:p>
            <a:pPr>
              <a:buFont typeface="Calibri" panose="020F0502020204030204" pitchFamily="34" charset="0"/>
              <a:buChar char="-"/>
            </a:pPr>
            <a:r>
              <a:rPr lang="ru-RU" sz="1600" b="1" dirty="0"/>
              <a:t>инспектора који о томе одмах обавештава </a:t>
            </a:r>
            <a:r>
              <a:rPr lang="ru-RU" sz="1600" b="1" dirty="0" smtClean="0"/>
              <a:t>Министарство</a:t>
            </a:r>
            <a:endParaRPr lang="ru-RU" sz="1600" b="1" dirty="0">
              <a:solidFill>
                <a:srgbClr val="FF0066"/>
              </a:solidFill>
            </a:endParaRPr>
          </a:p>
        </p:txBody>
      </p:sp>
    </p:spTree>
    <p:extLst>
      <p:ext uri="{BB962C8B-B14F-4D97-AF65-F5344CB8AC3E}">
        <p14:creationId xmlns:p14="http://schemas.microsoft.com/office/powerpoint/2010/main" val="2476394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ЗДРАВЉУ </a:t>
            </a:r>
            <a:r>
              <a:rPr lang="ru-RU" sz="2400" b="1" dirty="0" smtClean="0"/>
              <a:t>БИЉА</a:t>
            </a:r>
            <a:endParaRPr lang="en-US" sz="2400" dirty="0"/>
          </a:p>
        </p:txBody>
      </p:sp>
      <p:sp>
        <p:nvSpPr>
          <p:cNvPr id="3" name="Content Placeholder 2"/>
          <p:cNvSpPr>
            <a:spLocks noGrp="1"/>
          </p:cNvSpPr>
          <p:nvPr>
            <p:ph idx="1"/>
          </p:nvPr>
        </p:nvSpPr>
        <p:spPr>
          <a:xfrm>
            <a:off x="467544" y="980728"/>
            <a:ext cx="8229600" cy="4525963"/>
          </a:xfrm>
        </p:spPr>
        <p:txBody>
          <a:bodyPr>
            <a:noAutofit/>
          </a:bodyPr>
          <a:lstStyle/>
          <a:p>
            <a:r>
              <a:rPr lang="ru-RU" sz="1600" b="1" dirty="0"/>
              <a:t>Ради разматрања стручних питања, давања стручних мишљења и учешћа у </a:t>
            </a:r>
            <a:r>
              <a:rPr lang="ru-RU" sz="1600" b="1" dirty="0" smtClean="0"/>
              <a:t>реализацији пројектних </a:t>
            </a:r>
            <a:r>
              <a:rPr lang="ru-RU" sz="1600" b="1" dirty="0"/>
              <a:t>задатака у области заштите здравља биља, </a:t>
            </a:r>
            <a:r>
              <a:rPr lang="ru-RU" sz="1600" b="1" dirty="0" smtClean="0"/>
              <a:t>министар оснива </a:t>
            </a:r>
            <a:r>
              <a:rPr lang="ru-RU" sz="1600" b="1" dirty="0"/>
              <a:t>посебну </a:t>
            </a:r>
            <a:r>
              <a:rPr lang="ru-RU" sz="1600" b="1" dirty="0" smtClean="0"/>
              <a:t>радну групу </a:t>
            </a:r>
            <a:r>
              <a:rPr lang="ru-RU" sz="1600" b="1" dirty="0"/>
              <a:t>– </a:t>
            </a:r>
            <a:r>
              <a:rPr lang="ru-RU" sz="1600" b="1" dirty="0">
                <a:solidFill>
                  <a:srgbClr val="FF0066"/>
                </a:solidFill>
              </a:rPr>
              <a:t>Стручни савет за заштиту здравља </a:t>
            </a:r>
            <a:r>
              <a:rPr lang="ru-RU" sz="1600" b="1" dirty="0" smtClean="0">
                <a:solidFill>
                  <a:srgbClr val="FF0066"/>
                </a:solidFill>
              </a:rPr>
              <a:t>биља</a:t>
            </a:r>
            <a:endParaRPr lang="ru-RU" sz="1600" b="1" dirty="0" smtClean="0"/>
          </a:p>
          <a:p>
            <a:endParaRPr lang="ru-RU" sz="800" b="1" dirty="0"/>
          </a:p>
          <a:p>
            <a:r>
              <a:rPr lang="ru-RU" sz="1600" b="1" dirty="0"/>
              <a:t>Ради заштите здравља биља, као и ради унапређења послова заштите </a:t>
            </a:r>
            <a:r>
              <a:rPr lang="ru-RU" sz="1600" b="1" dirty="0" smtClean="0"/>
              <a:t>здравља биља </a:t>
            </a:r>
            <a:r>
              <a:rPr lang="ru-RU" sz="1600" b="1" dirty="0"/>
              <a:t>доносе се </a:t>
            </a:r>
            <a:r>
              <a:rPr lang="ru-RU" sz="1600" b="1" dirty="0">
                <a:solidFill>
                  <a:srgbClr val="FF0066"/>
                </a:solidFill>
              </a:rPr>
              <a:t>плански </a:t>
            </a:r>
            <a:r>
              <a:rPr lang="ru-RU" sz="1600" b="1" dirty="0" smtClean="0">
                <a:solidFill>
                  <a:srgbClr val="FF0066"/>
                </a:solidFill>
              </a:rPr>
              <a:t>документи </a:t>
            </a:r>
            <a:r>
              <a:rPr lang="ru-RU" sz="1600" b="1" dirty="0" smtClean="0"/>
              <a:t>– то су:</a:t>
            </a:r>
            <a:endParaRPr lang="ru-RU" sz="1600" b="1" dirty="0"/>
          </a:p>
          <a:p>
            <a:pPr>
              <a:buFont typeface="Calibri" panose="020F0502020204030204" pitchFamily="34" charset="0"/>
              <a:buChar char="-"/>
            </a:pPr>
            <a:r>
              <a:rPr lang="ru-RU" sz="1600" b="1" dirty="0" smtClean="0"/>
              <a:t>Дугорочна </a:t>
            </a:r>
            <a:r>
              <a:rPr lang="ru-RU" sz="1600" b="1" dirty="0"/>
              <a:t>стратегија заштите здравља </a:t>
            </a:r>
            <a:r>
              <a:rPr lang="ru-RU" sz="1600" b="1" dirty="0" smtClean="0"/>
              <a:t>биља</a:t>
            </a:r>
            <a:endParaRPr lang="ru-RU" sz="1600" b="1" dirty="0"/>
          </a:p>
          <a:p>
            <a:pPr>
              <a:buFont typeface="Calibri" panose="020F0502020204030204" pitchFamily="34" charset="0"/>
              <a:buChar char="-"/>
            </a:pPr>
            <a:r>
              <a:rPr lang="ru-RU" sz="1600" b="1" dirty="0" smtClean="0"/>
              <a:t>Програм </a:t>
            </a:r>
            <a:r>
              <a:rPr lang="ru-RU" sz="1600" b="1" dirty="0"/>
              <a:t>мера заштите здравља </a:t>
            </a:r>
            <a:r>
              <a:rPr lang="ru-RU" sz="1600" b="1" dirty="0" smtClean="0"/>
              <a:t>биља</a:t>
            </a:r>
            <a:endParaRPr lang="ru-RU" sz="1600" b="1" dirty="0"/>
          </a:p>
          <a:p>
            <a:pPr>
              <a:buFont typeface="Calibri" panose="020F0502020204030204" pitchFamily="34" charset="0"/>
              <a:buChar char="-"/>
            </a:pPr>
            <a:r>
              <a:rPr lang="ru-RU" sz="1600" b="1" dirty="0" smtClean="0"/>
              <a:t>Посебни </a:t>
            </a:r>
            <a:r>
              <a:rPr lang="ru-RU" sz="1600" b="1" dirty="0"/>
              <a:t>програми заштите здравља </a:t>
            </a:r>
            <a:r>
              <a:rPr lang="ru-RU" sz="1600" b="1" dirty="0" smtClean="0"/>
              <a:t>биља</a:t>
            </a:r>
            <a:endParaRPr lang="ru-RU" sz="1600" b="1" dirty="0"/>
          </a:p>
          <a:p>
            <a:endParaRPr lang="ru-RU" sz="800" b="1" dirty="0" smtClean="0">
              <a:solidFill>
                <a:srgbClr val="FF0066"/>
              </a:solidFill>
            </a:endParaRPr>
          </a:p>
          <a:p>
            <a:r>
              <a:rPr lang="ru-RU" sz="1600" b="1" dirty="0" smtClean="0">
                <a:solidFill>
                  <a:srgbClr val="FF0066"/>
                </a:solidFill>
              </a:rPr>
              <a:t>Дугорочном </a:t>
            </a:r>
            <a:r>
              <a:rPr lang="ru-RU" sz="1600" b="1" dirty="0">
                <a:solidFill>
                  <a:srgbClr val="FF0066"/>
                </a:solidFill>
              </a:rPr>
              <a:t>стратегијом </a:t>
            </a:r>
            <a:r>
              <a:rPr lang="ru-RU" sz="1600" b="1" dirty="0"/>
              <a:t>одређују се интереси </a:t>
            </a:r>
            <a:r>
              <a:rPr lang="ru-RU" sz="1600" b="1" dirty="0" smtClean="0"/>
              <a:t>РС </a:t>
            </a:r>
            <a:r>
              <a:rPr lang="ru-RU" sz="1600" b="1" dirty="0"/>
              <a:t>у </a:t>
            </a:r>
            <a:r>
              <a:rPr lang="ru-RU" sz="1600" b="1" dirty="0" smtClean="0"/>
              <a:t>области здравља </a:t>
            </a:r>
            <a:r>
              <a:rPr lang="ru-RU" sz="1600" b="1" dirty="0"/>
              <a:t>биља, обим мера за спречавање уношења, ширења и сузбијања </a:t>
            </a:r>
            <a:r>
              <a:rPr lang="ru-RU" sz="1600" b="1" dirty="0" smtClean="0"/>
              <a:t>штетних организама </a:t>
            </a:r>
            <a:r>
              <a:rPr lang="ru-RU" sz="1600" b="1" dirty="0"/>
              <a:t>и начин за њихово спровођење, елементи за доношење </a:t>
            </a:r>
            <a:r>
              <a:rPr lang="ru-RU" sz="1600" b="1" dirty="0" smtClean="0"/>
              <a:t>програма сузбијања </a:t>
            </a:r>
            <a:r>
              <a:rPr lang="ru-RU" sz="1600" b="1" dirty="0"/>
              <a:t>ендемских и других штетних организама који угрожавају </a:t>
            </a:r>
            <a:r>
              <a:rPr lang="ru-RU" sz="1600" b="1" dirty="0" smtClean="0"/>
              <a:t>пољопривреду и шумарство, </a:t>
            </a:r>
          </a:p>
          <a:p>
            <a:r>
              <a:rPr lang="ru-RU" sz="1600" b="1" dirty="0" smtClean="0"/>
              <a:t>Ради </a:t>
            </a:r>
            <a:r>
              <a:rPr lang="ru-RU" sz="1600" b="1" dirty="0"/>
              <a:t>спречавања појаве, уношења, ширења и сузбијања штетних </a:t>
            </a:r>
            <a:r>
              <a:rPr lang="ru-RU" sz="1600" b="1" dirty="0" smtClean="0"/>
              <a:t>организама, министар </a:t>
            </a:r>
            <a:r>
              <a:rPr lang="ru-RU" sz="1600" b="1" dirty="0"/>
              <a:t>доноси </a:t>
            </a:r>
            <a:r>
              <a:rPr lang="ru-RU" sz="1600" b="1" dirty="0">
                <a:solidFill>
                  <a:srgbClr val="FF0066"/>
                </a:solidFill>
              </a:rPr>
              <a:t>Програм мера заштите здравља биља </a:t>
            </a:r>
            <a:r>
              <a:rPr lang="ru-RU" sz="1600" b="1" dirty="0"/>
              <a:t>најкасније до краја </a:t>
            </a:r>
            <a:r>
              <a:rPr lang="ru-RU" sz="1600" b="1" dirty="0" smtClean="0"/>
              <a:t>јануара текуће </a:t>
            </a:r>
            <a:r>
              <a:rPr lang="ru-RU" sz="1600" b="1" dirty="0"/>
              <a:t>године за коју се </a:t>
            </a:r>
            <a:r>
              <a:rPr lang="ru-RU" sz="1600" b="1" dirty="0" smtClean="0"/>
              <a:t>доноси</a:t>
            </a:r>
            <a:endParaRPr lang="ru-RU" sz="1600" b="1" dirty="0"/>
          </a:p>
          <a:p>
            <a:r>
              <a:rPr lang="ru-RU" sz="1600" b="1" dirty="0">
                <a:solidFill>
                  <a:srgbClr val="FF0066"/>
                </a:solidFill>
              </a:rPr>
              <a:t>Посебни програми заштите здравља биља </a:t>
            </a:r>
            <a:r>
              <a:rPr lang="ru-RU" sz="1600" b="1" dirty="0"/>
              <a:t>доносе се у случају потребе </a:t>
            </a:r>
            <a:r>
              <a:rPr lang="ru-RU" sz="1600" b="1" dirty="0" smtClean="0"/>
              <a:t>предузимања хитних </a:t>
            </a:r>
            <a:r>
              <a:rPr lang="ru-RU" sz="1600" b="1" dirty="0"/>
              <a:t>фитосанитарних мера услед појаве одређених штетних </a:t>
            </a:r>
            <a:r>
              <a:rPr lang="ru-RU" sz="1600" b="1" dirty="0" smtClean="0"/>
              <a:t>организама, као </a:t>
            </a:r>
            <a:r>
              <a:rPr lang="ru-RU" sz="1600" b="1" dirty="0"/>
              <a:t>и за спречавање ширења, сузбијања и искорењивања штетних </a:t>
            </a:r>
            <a:r>
              <a:rPr lang="ru-RU" sz="1600" b="1" dirty="0" smtClean="0"/>
              <a:t>организама – њима се утврђују конкретне </a:t>
            </a:r>
            <a:r>
              <a:rPr lang="ru-RU" sz="1600" b="1" dirty="0"/>
              <a:t>мере, </a:t>
            </a:r>
            <a:r>
              <a:rPr lang="ru-RU" sz="1600" b="1" dirty="0" smtClean="0"/>
              <a:t>рокови, начин </a:t>
            </a:r>
            <a:r>
              <a:rPr lang="ru-RU" sz="1600" b="1" dirty="0"/>
              <a:t>спровођења тих мера, субјекти који ће их спроводити, извори и начин </a:t>
            </a:r>
            <a:r>
              <a:rPr lang="ru-RU" sz="1600" b="1" dirty="0" smtClean="0"/>
              <a:t>обезбеђивања и </a:t>
            </a:r>
            <a:r>
              <a:rPr lang="ru-RU" sz="1600" b="1" dirty="0"/>
              <a:t>коришћења средстава, као и начин контроле спровођења </a:t>
            </a:r>
            <a:r>
              <a:rPr lang="ru-RU" sz="1600" b="1" dirty="0" smtClean="0"/>
              <a:t>мера</a:t>
            </a:r>
            <a:endParaRPr lang="ru-RU" sz="1600" b="1" dirty="0"/>
          </a:p>
          <a:p>
            <a:endParaRPr lang="ru-RU" sz="1600" b="1" dirty="0">
              <a:solidFill>
                <a:srgbClr val="FF0066"/>
              </a:solidFill>
            </a:endParaRPr>
          </a:p>
        </p:txBody>
      </p:sp>
    </p:spTree>
    <p:extLst>
      <p:ext uri="{BB962C8B-B14F-4D97-AF65-F5344CB8AC3E}">
        <p14:creationId xmlns:p14="http://schemas.microsoft.com/office/powerpoint/2010/main" val="29082212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ДОБРОБИТИ </a:t>
            </a:r>
            <a:r>
              <a:rPr lang="ru-RU" sz="2400" b="1" dirty="0" smtClean="0"/>
              <a:t>ЖИВОТИЊА</a:t>
            </a:r>
            <a:endParaRPr lang="en-US" sz="2400" dirty="0"/>
          </a:p>
        </p:txBody>
      </p:sp>
      <p:sp>
        <p:nvSpPr>
          <p:cNvPr id="3" name="Content Placeholder 2"/>
          <p:cNvSpPr>
            <a:spLocks noGrp="1"/>
          </p:cNvSpPr>
          <p:nvPr>
            <p:ph idx="1"/>
          </p:nvPr>
        </p:nvSpPr>
        <p:spPr>
          <a:xfrm>
            <a:off x="778750" y="980728"/>
            <a:ext cx="7607188" cy="5616624"/>
          </a:xfrm>
        </p:spPr>
        <p:txBody>
          <a:bodyPr>
            <a:noAutofit/>
          </a:bodyPr>
          <a:lstStyle/>
          <a:p>
            <a:r>
              <a:rPr lang="sr-Cyrl-RS" sz="1600" b="1" dirty="0" smtClean="0"/>
              <a:t>За отприлике један век људи су променили планету и живот на њој до крајње непрепознатљивости</a:t>
            </a:r>
          </a:p>
          <a:p>
            <a:r>
              <a:rPr lang="sr-Cyrl-RS" sz="1600" b="1" dirty="0" smtClean="0"/>
              <a:t>Од педесетих година прошлог века популација дивљих животиња се готово преполовила</a:t>
            </a:r>
          </a:p>
          <a:p>
            <a:r>
              <a:rPr lang="sr-Cyrl-RS" sz="1600" b="1" dirty="0" smtClean="0"/>
              <a:t>Данас човек 60% животиња на планети гаји за сопствену употребу</a:t>
            </a:r>
            <a:endParaRPr lang="en-US" sz="1600" b="1" dirty="0" smtClean="0"/>
          </a:p>
          <a:p>
            <a:pPr marL="0" indent="0">
              <a:buNone/>
            </a:pPr>
            <a:endParaRPr lang="en-US" sz="800" b="1" dirty="0"/>
          </a:p>
          <a:p>
            <a:r>
              <a:rPr lang="ru-RU" sz="1600" b="1" dirty="0" smtClean="0"/>
              <a:t>Законом се уређује:</a:t>
            </a:r>
            <a:endParaRPr lang="ru-RU" sz="1600" b="1" dirty="0" smtClean="0"/>
          </a:p>
          <a:p>
            <a:r>
              <a:rPr lang="ru-RU" sz="1600" b="1" dirty="0" smtClean="0">
                <a:solidFill>
                  <a:srgbClr val="FF0066"/>
                </a:solidFill>
              </a:rPr>
              <a:t>добробит </a:t>
            </a:r>
            <a:r>
              <a:rPr lang="ru-RU" sz="1600" b="1" dirty="0">
                <a:solidFill>
                  <a:srgbClr val="FF0066"/>
                </a:solidFill>
              </a:rPr>
              <a:t>животиња, </a:t>
            </a:r>
            <a:endParaRPr lang="ru-RU" sz="1600" b="1" dirty="0" smtClean="0">
              <a:solidFill>
                <a:srgbClr val="FF0066"/>
              </a:solidFill>
            </a:endParaRPr>
          </a:p>
          <a:p>
            <a:r>
              <a:rPr lang="ru-RU" sz="1600" b="1" dirty="0" smtClean="0">
                <a:solidFill>
                  <a:srgbClr val="FF0066"/>
                </a:solidFill>
              </a:rPr>
              <a:t>права</a:t>
            </a:r>
            <a:r>
              <a:rPr lang="ru-RU" sz="1600" b="1" dirty="0">
                <a:solidFill>
                  <a:srgbClr val="FF0066"/>
                </a:solidFill>
              </a:rPr>
              <a:t>, обавезе и одговорности правних и </a:t>
            </a:r>
            <a:r>
              <a:rPr lang="ru-RU" sz="1600" b="1" dirty="0" smtClean="0">
                <a:solidFill>
                  <a:srgbClr val="FF0066"/>
                </a:solidFill>
              </a:rPr>
              <a:t>физичких лица</a:t>
            </a:r>
            <a:r>
              <a:rPr lang="ru-RU" sz="1600" b="1" dirty="0">
                <a:solidFill>
                  <a:srgbClr val="FF0066"/>
                </a:solidFill>
              </a:rPr>
              <a:t>, </a:t>
            </a:r>
            <a:r>
              <a:rPr lang="ru-RU" sz="1600" b="1" dirty="0" smtClean="0">
                <a:solidFill>
                  <a:srgbClr val="FF0066"/>
                </a:solidFill>
              </a:rPr>
              <a:t>предузетника, </a:t>
            </a:r>
            <a:r>
              <a:rPr lang="ru-RU" sz="1600" b="1" dirty="0">
                <a:solidFill>
                  <a:srgbClr val="FF0066"/>
                </a:solidFill>
              </a:rPr>
              <a:t>за добробит животиња, </a:t>
            </a:r>
            <a:endParaRPr lang="ru-RU" sz="1600" b="1" dirty="0" smtClean="0">
              <a:solidFill>
                <a:srgbClr val="FF0066"/>
              </a:solidFill>
            </a:endParaRPr>
          </a:p>
          <a:p>
            <a:r>
              <a:rPr lang="ru-RU" sz="1600" b="1" dirty="0" smtClean="0">
                <a:solidFill>
                  <a:srgbClr val="FF0066"/>
                </a:solidFill>
              </a:rPr>
              <a:t>поступање </a:t>
            </a:r>
            <a:r>
              <a:rPr lang="ru-RU" sz="1600" b="1" dirty="0">
                <a:solidFill>
                  <a:srgbClr val="FF0066"/>
                </a:solidFill>
              </a:rPr>
              <a:t>са животињама и </a:t>
            </a:r>
            <a:r>
              <a:rPr lang="ru-RU" sz="1600" b="1" dirty="0" smtClean="0">
                <a:solidFill>
                  <a:srgbClr val="FF0066"/>
                </a:solidFill>
              </a:rPr>
              <a:t>заштита животиња </a:t>
            </a:r>
            <a:r>
              <a:rPr lang="ru-RU" sz="1600" b="1" dirty="0">
                <a:solidFill>
                  <a:srgbClr val="FF0066"/>
                </a:solidFill>
              </a:rPr>
              <a:t>од злостављања, </a:t>
            </a:r>
            <a:endParaRPr lang="ru-RU" sz="1600" b="1" dirty="0" smtClean="0">
              <a:solidFill>
                <a:srgbClr val="FF0066"/>
              </a:solidFill>
            </a:endParaRPr>
          </a:p>
          <a:p>
            <a:r>
              <a:rPr lang="ru-RU" sz="1600" b="1" dirty="0" smtClean="0">
                <a:solidFill>
                  <a:srgbClr val="FF0066"/>
                </a:solidFill>
              </a:rPr>
              <a:t>заштита </a:t>
            </a:r>
            <a:r>
              <a:rPr lang="ru-RU" sz="1600" b="1" dirty="0">
                <a:solidFill>
                  <a:srgbClr val="FF0066"/>
                </a:solidFill>
              </a:rPr>
              <a:t>добробити животиња при лишавању </a:t>
            </a:r>
            <a:r>
              <a:rPr lang="ru-RU" sz="1600" b="1" dirty="0" smtClean="0">
                <a:solidFill>
                  <a:srgbClr val="FF0066"/>
                </a:solidFill>
              </a:rPr>
              <a:t>живота, држању</a:t>
            </a:r>
            <a:r>
              <a:rPr lang="ru-RU" sz="1600" b="1" dirty="0">
                <a:solidFill>
                  <a:srgbClr val="FF0066"/>
                </a:solidFill>
              </a:rPr>
              <a:t>, узгоју, промету, </a:t>
            </a:r>
            <a:r>
              <a:rPr lang="ru-RU" sz="1600" b="1" dirty="0" smtClean="0">
                <a:solidFill>
                  <a:srgbClr val="FF0066"/>
                </a:solidFill>
              </a:rPr>
              <a:t>превозу</a:t>
            </a:r>
            <a:r>
              <a:rPr lang="ru-RU" sz="1600" b="1" dirty="0">
                <a:solidFill>
                  <a:srgbClr val="FF0066"/>
                </a:solidFill>
              </a:rPr>
              <a:t>, клању и спровођењу огледа на </a:t>
            </a:r>
            <a:r>
              <a:rPr lang="ru-RU" sz="1600" b="1" dirty="0" smtClean="0">
                <a:solidFill>
                  <a:srgbClr val="FF0066"/>
                </a:solidFill>
              </a:rPr>
              <a:t>животињама</a:t>
            </a:r>
            <a:endParaRPr lang="ru-RU" sz="1600" b="1" dirty="0" smtClean="0">
              <a:solidFill>
                <a:srgbClr val="FF0066"/>
              </a:solidFill>
            </a:endParaRPr>
          </a:p>
          <a:p>
            <a:r>
              <a:rPr lang="ru-RU" sz="1600" b="1" dirty="0" smtClean="0">
                <a:solidFill>
                  <a:srgbClr val="FF0066"/>
                </a:solidFill>
              </a:rPr>
              <a:t>...</a:t>
            </a:r>
          </a:p>
          <a:p>
            <a:pPr lvl="0"/>
            <a:endParaRPr lang="ru-RU" sz="800" b="1" dirty="0" smtClean="0">
              <a:solidFill>
                <a:prstClr val="black"/>
              </a:solidFill>
            </a:endParaRPr>
          </a:p>
          <a:p>
            <a:pPr lvl="0"/>
            <a:r>
              <a:rPr lang="ru-RU" sz="1600" b="1" dirty="0" smtClean="0">
                <a:solidFill>
                  <a:prstClr val="black"/>
                </a:solidFill>
              </a:rPr>
              <a:t>Добробит </a:t>
            </a:r>
            <a:r>
              <a:rPr lang="ru-RU" sz="1600" b="1" dirty="0">
                <a:solidFill>
                  <a:prstClr val="black"/>
                </a:solidFill>
              </a:rPr>
              <a:t>животиња која се уређује овим законом односи се на животиње које могу да осете </a:t>
            </a:r>
            <a:r>
              <a:rPr lang="ru-RU" sz="1600" b="1" u="sng" dirty="0">
                <a:solidFill>
                  <a:prstClr val="black"/>
                </a:solidFill>
              </a:rPr>
              <a:t>бол, патњу, страх и стрес, </a:t>
            </a:r>
            <a:r>
              <a:rPr lang="ru-RU" sz="1600" b="1" dirty="0">
                <a:solidFill>
                  <a:prstClr val="black"/>
                </a:solidFill>
              </a:rPr>
              <a:t>и то нарочито на  животиње које се користе </a:t>
            </a:r>
            <a:r>
              <a:rPr lang="ru-RU" sz="1600" b="1" dirty="0">
                <a:solidFill>
                  <a:srgbClr val="FF0066"/>
                </a:solidFill>
              </a:rPr>
              <a:t>у производне, научноистраживачке, биомедицинске и образовне сврхе</a:t>
            </a:r>
            <a:r>
              <a:rPr lang="ru-RU" sz="1600" b="1" dirty="0">
                <a:solidFill>
                  <a:prstClr val="black"/>
                </a:solidFill>
              </a:rPr>
              <a:t>; које се користе </a:t>
            </a:r>
            <a:r>
              <a:rPr lang="ru-RU" sz="1600" b="1" dirty="0">
                <a:solidFill>
                  <a:srgbClr val="FF0066"/>
                </a:solidFill>
              </a:rPr>
              <a:t>за изложбе, такмичења, приредбе</a:t>
            </a:r>
            <a:r>
              <a:rPr lang="ru-RU" sz="1600" b="1" dirty="0">
                <a:solidFill>
                  <a:prstClr val="black"/>
                </a:solidFill>
              </a:rPr>
              <a:t>; животиње </a:t>
            </a:r>
            <a:r>
              <a:rPr lang="ru-RU" sz="1600" b="1" dirty="0">
                <a:solidFill>
                  <a:srgbClr val="FF0066"/>
                </a:solidFill>
              </a:rPr>
              <a:t>за рад и службене животиње</a:t>
            </a:r>
            <a:r>
              <a:rPr lang="ru-RU" sz="1600" b="1" dirty="0">
                <a:solidFill>
                  <a:prstClr val="black"/>
                </a:solidFill>
              </a:rPr>
              <a:t>; </a:t>
            </a:r>
            <a:r>
              <a:rPr lang="ru-RU" sz="1600" b="1" dirty="0">
                <a:solidFill>
                  <a:srgbClr val="FF0066"/>
                </a:solidFill>
              </a:rPr>
              <a:t>кућне љубимце</a:t>
            </a:r>
            <a:r>
              <a:rPr lang="ru-RU" sz="1600" b="1" dirty="0">
                <a:solidFill>
                  <a:prstClr val="black"/>
                </a:solidFill>
              </a:rPr>
              <a:t>; </a:t>
            </a:r>
            <a:r>
              <a:rPr lang="ru-RU" sz="1600" b="1" dirty="0">
                <a:solidFill>
                  <a:srgbClr val="FF0066"/>
                </a:solidFill>
              </a:rPr>
              <a:t>напуштене и изгубљене животиње</a:t>
            </a:r>
            <a:r>
              <a:rPr lang="ru-RU" sz="1600" b="1" dirty="0">
                <a:solidFill>
                  <a:prstClr val="black"/>
                </a:solidFill>
              </a:rPr>
              <a:t>; </a:t>
            </a:r>
            <a:r>
              <a:rPr lang="ru-RU" sz="1600" b="1" dirty="0">
                <a:solidFill>
                  <a:srgbClr val="FF0066"/>
                </a:solidFill>
              </a:rPr>
              <a:t>дивље животиње у заточеништву</a:t>
            </a:r>
          </a:p>
          <a:p>
            <a:endParaRPr lang="ru-RU" sz="1600" b="1" dirty="0">
              <a:solidFill>
                <a:srgbClr val="FF0066"/>
              </a:solidFill>
            </a:endParaRPr>
          </a:p>
        </p:txBody>
      </p:sp>
    </p:spTree>
    <p:extLst>
      <p:ext uri="{BB962C8B-B14F-4D97-AF65-F5344CB8AC3E}">
        <p14:creationId xmlns:p14="http://schemas.microsoft.com/office/powerpoint/2010/main" val="38445384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ДОБРОБИТИ </a:t>
            </a:r>
            <a:r>
              <a:rPr lang="ru-RU" sz="2400" b="1" dirty="0" smtClean="0"/>
              <a:t>ЖИВОТИЊА</a:t>
            </a:r>
            <a:endParaRPr lang="en-US" sz="2400" dirty="0"/>
          </a:p>
        </p:txBody>
      </p:sp>
      <p:sp>
        <p:nvSpPr>
          <p:cNvPr id="3" name="Content Placeholder 2"/>
          <p:cNvSpPr>
            <a:spLocks noGrp="1"/>
          </p:cNvSpPr>
          <p:nvPr>
            <p:ph idx="1"/>
          </p:nvPr>
        </p:nvSpPr>
        <p:spPr>
          <a:xfrm>
            <a:off x="467544" y="836712"/>
            <a:ext cx="8229600" cy="4525963"/>
          </a:xfrm>
        </p:spPr>
        <p:txBody>
          <a:bodyPr>
            <a:noAutofit/>
          </a:bodyPr>
          <a:lstStyle/>
          <a:p>
            <a:r>
              <a:rPr lang="ru-RU" sz="1600" b="1" dirty="0" smtClean="0"/>
              <a:t>Државни </a:t>
            </a:r>
            <a:r>
              <a:rPr lang="ru-RU" sz="1600" b="1" dirty="0"/>
              <a:t>органи, научноистраживачке организације, установе у области </a:t>
            </a:r>
            <a:r>
              <a:rPr lang="ru-RU" sz="1600" b="1" dirty="0" smtClean="0"/>
              <a:t>образовања, ветерине</a:t>
            </a:r>
            <a:r>
              <a:rPr lang="ru-RU" sz="1600" b="1" dirty="0"/>
              <a:t>, пољопривреде, здравства, информисања, културе, </a:t>
            </a:r>
            <a:r>
              <a:rPr lang="ru-RU" sz="1600" b="1" dirty="0" smtClean="0"/>
              <a:t>итд. као су дужни да </a:t>
            </a:r>
            <a:r>
              <a:rPr lang="ru-RU" sz="1600" b="1" dirty="0"/>
              <a:t>обезбеђују</a:t>
            </a:r>
            <a:r>
              <a:rPr lang="ru-RU" sz="1600" b="1" dirty="0" smtClean="0"/>
              <a:t>, усмеравају </a:t>
            </a:r>
            <a:r>
              <a:rPr lang="ru-RU" sz="1600" b="1" dirty="0"/>
              <a:t>и подстичу јачање свести о значају добробити </a:t>
            </a:r>
            <a:r>
              <a:rPr lang="ru-RU" sz="1600" b="1" dirty="0" smtClean="0"/>
              <a:t>животиња</a:t>
            </a:r>
          </a:p>
          <a:p>
            <a:r>
              <a:rPr lang="ru-RU" sz="1600" b="1" dirty="0" smtClean="0"/>
              <a:t>Дужност сваког </a:t>
            </a:r>
            <a:r>
              <a:rPr lang="ru-RU" sz="1600" b="1" dirty="0"/>
              <a:t>грађанина </a:t>
            </a:r>
            <a:r>
              <a:rPr lang="ru-RU" sz="1600" b="1" dirty="0" smtClean="0"/>
              <a:t>РС је </a:t>
            </a:r>
            <a:r>
              <a:rPr lang="ru-RU" sz="1600" b="1" dirty="0"/>
              <a:t>да спречи и пријави </a:t>
            </a:r>
            <a:r>
              <a:rPr lang="ru-RU" sz="1600" b="1" dirty="0" smtClean="0"/>
              <a:t>ресорном министарству све </a:t>
            </a:r>
            <a:r>
              <a:rPr lang="ru-RU" sz="1600" b="1" dirty="0"/>
              <a:t>облике злостављања животиња и угрожавања њиховог живота, здравља и </a:t>
            </a:r>
            <a:r>
              <a:rPr lang="ru-RU" sz="1600" b="1" dirty="0" smtClean="0"/>
              <a:t>добробити</a:t>
            </a:r>
            <a:endParaRPr lang="ru-RU" sz="1600" b="1" dirty="0"/>
          </a:p>
          <a:p>
            <a:endParaRPr lang="ru-RU" sz="800" b="1" dirty="0"/>
          </a:p>
          <a:p>
            <a:pPr marL="0" marR="0">
              <a:spcBef>
                <a:spcPts val="0"/>
              </a:spcBef>
            </a:pPr>
            <a:r>
              <a:rPr lang="sr-Latn-RS" sz="1600" b="1" dirty="0">
                <a:latin typeface="Calibri" panose="020F0502020204030204" pitchFamily="34" charset="0"/>
                <a:ea typeface="Calibri" panose="020F0502020204030204" pitchFamily="34" charset="0"/>
                <a:cs typeface="Arial" panose="020B0604020202020204" pitchFamily="34" charset="0"/>
              </a:rPr>
              <a:t> </a:t>
            </a:r>
            <a:r>
              <a:rPr lang="sr-Latn-RS" sz="1600" b="1" dirty="0" smtClean="0">
                <a:latin typeface="Calibri" panose="020F0502020204030204" pitchFamily="34" charset="0"/>
                <a:ea typeface="Calibri" panose="020F0502020204030204" pitchFamily="34" charset="0"/>
                <a:cs typeface="Arial" panose="020B0604020202020204" pitchFamily="34" charset="0"/>
              </a:rPr>
              <a:t>Власник</a:t>
            </a:r>
            <a:r>
              <a:rPr lang="sr-Latn-RS" sz="1600" b="1" dirty="0">
                <a:latin typeface="Calibri" panose="020F0502020204030204" pitchFamily="34" charset="0"/>
                <a:ea typeface="Calibri" panose="020F0502020204030204" pitchFamily="34" charset="0"/>
                <a:cs typeface="Arial" panose="020B0604020202020204" pitchFamily="34" charset="0"/>
              </a:rPr>
              <a:t>, односно држалац животиње дужан је </a:t>
            </a:r>
            <a:r>
              <a:rPr lang="sr-Latn-RS" sz="1600" b="1" dirty="0" smtClean="0">
                <a:latin typeface="Calibri" panose="020F0502020204030204" pitchFamily="34" charset="0"/>
                <a:ea typeface="Calibri" panose="020F0502020204030204" pitchFamily="34" charset="0"/>
                <a:cs typeface="Arial" panose="020B0604020202020204" pitchFamily="34" charset="0"/>
              </a:rPr>
              <a:t>да:</a:t>
            </a:r>
            <a:endParaRPr lang="sr-Cyrl-RS" sz="1600" b="1" dirty="0" smtClean="0">
              <a:latin typeface="Calibri" panose="020F0502020204030204" pitchFamily="34" charset="0"/>
              <a:ea typeface="Calibri" panose="020F0502020204030204" pitchFamily="34" charset="0"/>
              <a:cs typeface="Arial" panose="020B0604020202020204" pitchFamily="34" charset="0"/>
            </a:endParaRPr>
          </a:p>
          <a:p>
            <a:pPr>
              <a:spcBef>
                <a:spcPts val="0"/>
              </a:spcBef>
              <a:buFont typeface="Calibri" panose="020F0502020204030204" pitchFamily="34" charset="0"/>
              <a:buChar char="-"/>
            </a:pPr>
            <a:r>
              <a:rPr lang="sr-Latn-RS" sz="1600" b="1" dirty="0" smtClean="0">
                <a:latin typeface="Calibri" panose="020F0502020204030204" pitchFamily="34" charset="0"/>
                <a:ea typeface="Calibri" panose="020F0502020204030204" pitchFamily="34" charset="0"/>
                <a:cs typeface="Arial" panose="020B0604020202020204" pitchFamily="34" charset="0"/>
              </a:rPr>
              <a:t>према </a:t>
            </a:r>
            <a:r>
              <a:rPr lang="sr-Latn-RS" sz="1600" b="1" dirty="0">
                <a:latin typeface="Calibri" panose="020F0502020204030204" pitchFamily="34" charset="0"/>
                <a:ea typeface="Calibri" panose="020F0502020204030204" pitchFamily="34" charset="0"/>
                <a:cs typeface="Arial" panose="020B0604020202020204" pitchFamily="34" charset="0"/>
              </a:rPr>
              <a:t>животињи поступа са пажњом доброг домаћина </a:t>
            </a:r>
            <a:r>
              <a:rPr lang="sr-Latn-RS" sz="1600" b="1" dirty="0" smtClean="0">
                <a:latin typeface="Calibri" panose="020F0502020204030204" pitchFamily="34" charset="0"/>
                <a:ea typeface="Calibri" panose="020F0502020204030204" pitchFamily="34" charset="0"/>
                <a:cs typeface="Arial" panose="020B0604020202020204" pitchFamily="34" charset="0"/>
              </a:rPr>
              <a:t>и обезбеди</a:t>
            </a:r>
            <a:r>
              <a:rPr lang="sr-Cyrl-RS" sz="1600" b="1" dirty="0" smtClean="0">
                <a:latin typeface="Calibri" panose="020F0502020204030204" pitchFamily="34" charset="0"/>
                <a:ea typeface="Calibri" panose="020F0502020204030204" pitchFamily="34" charset="0"/>
                <a:cs typeface="Arial" panose="020B0604020202020204" pitchFamily="34" charset="0"/>
              </a:rPr>
              <a:t> </a:t>
            </a:r>
            <a:r>
              <a:rPr lang="sr-Latn-RS" sz="1600" b="1" dirty="0" smtClean="0">
                <a:latin typeface="Calibri" panose="020F0502020204030204" pitchFamily="34" charset="0"/>
                <a:ea typeface="Calibri" panose="020F0502020204030204" pitchFamily="34" charset="0"/>
                <a:cs typeface="Arial" panose="020B0604020202020204" pitchFamily="34" charset="0"/>
              </a:rPr>
              <a:t>услове </a:t>
            </a:r>
            <a:r>
              <a:rPr lang="sr-Latn-RS" sz="1600" b="1" dirty="0">
                <a:latin typeface="Calibri" panose="020F0502020204030204" pitchFamily="34" charset="0"/>
                <a:ea typeface="Calibri" panose="020F0502020204030204" pitchFamily="34" charset="0"/>
                <a:cs typeface="Arial" panose="020B0604020202020204" pitchFamily="34" charset="0"/>
              </a:rPr>
              <a:t>за држање и негу животиња који одговарају врсти, раси, полу, </a:t>
            </a:r>
            <a:r>
              <a:rPr lang="sr-Latn-RS" sz="1600" b="1" dirty="0" smtClean="0">
                <a:latin typeface="Calibri" panose="020F0502020204030204" pitchFamily="34" charset="0"/>
                <a:ea typeface="Calibri" panose="020F0502020204030204" pitchFamily="34" charset="0"/>
                <a:cs typeface="Arial" panose="020B0604020202020204" pitchFamily="34" charset="0"/>
              </a:rPr>
              <a:t>старости, </a:t>
            </a:r>
            <a:r>
              <a:rPr lang="sr-Latn-RS" sz="1600" b="1" dirty="0">
                <a:latin typeface="Calibri" panose="020F0502020204030204" pitchFamily="34" charset="0"/>
                <a:ea typeface="Calibri" panose="020F0502020204030204" pitchFamily="34" charset="0"/>
                <a:cs typeface="Arial" panose="020B0604020202020204" pitchFamily="34" charset="0"/>
              </a:rPr>
              <a:t>физичким, биолошким и производним специфичностима и </a:t>
            </a:r>
            <a:r>
              <a:rPr lang="sr-Latn-RS" sz="1600" b="1" dirty="0" smtClean="0">
                <a:latin typeface="Calibri" panose="020F0502020204030204" pitchFamily="34" charset="0"/>
                <a:ea typeface="Calibri" panose="020F0502020204030204" pitchFamily="34" charset="0"/>
                <a:cs typeface="Arial" panose="020B0604020202020204" pitchFamily="34" charset="0"/>
              </a:rPr>
              <a:t>особинама</a:t>
            </a:r>
            <a:r>
              <a:rPr lang="sr-Cyrl-RS" sz="1600" b="1" dirty="0" smtClean="0">
                <a:latin typeface="Calibri" panose="020F0502020204030204" pitchFamily="34" charset="0"/>
                <a:ea typeface="Calibri" panose="020F0502020204030204" pitchFamily="34" charset="0"/>
                <a:cs typeface="Arial" panose="020B0604020202020204" pitchFamily="34" charset="0"/>
              </a:rPr>
              <a:t> </a:t>
            </a:r>
            <a:r>
              <a:rPr lang="sr-Latn-RS" sz="1600" b="1" dirty="0" smtClean="0">
                <a:latin typeface="Calibri" panose="020F0502020204030204" pitchFamily="34" charset="0"/>
                <a:ea typeface="Calibri" panose="020F0502020204030204" pitchFamily="34" charset="0"/>
                <a:cs typeface="Arial" panose="020B0604020202020204" pitchFamily="34" charset="0"/>
              </a:rPr>
              <a:t>у </a:t>
            </a:r>
            <a:r>
              <a:rPr lang="sr-Latn-RS" sz="1600" b="1" dirty="0">
                <a:latin typeface="Calibri" panose="020F0502020204030204" pitchFamily="34" charset="0"/>
                <a:ea typeface="Calibri" panose="020F0502020204030204" pitchFamily="34" charset="0"/>
                <a:cs typeface="Arial" panose="020B0604020202020204" pitchFamily="34" charset="0"/>
              </a:rPr>
              <a:t>понашању и здравственом стању </a:t>
            </a:r>
            <a:r>
              <a:rPr lang="sr-Latn-RS" sz="1600" b="1" dirty="0" smtClean="0">
                <a:latin typeface="Calibri" panose="020F0502020204030204" pitchFamily="34" charset="0"/>
                <a:ea typeface="Calibri" panose="020F0502020204030204" pitchFamily="34" charset="0"/>
                <a:cs typeface="Arial" panose="020B0604020202020204" pitchFamily="34" charset="0"/>
              </a:rPr>
              <a:t>животиње</a:t>
            </a:r>
            <a:endParaRPr lang="sr-Cyrl-RS"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buFont typeface="Calibri" panose="020F0502020204030204" pitchFamily="34" charset="0"/>
              <a:buChar char="-"/>
            </a:pPr>
            <a:r>
              <a:rPr lang="sr-Latn-RS" sz="1600" b="1" dirty="0" smtClean="0">
                <a:latin typeface="Calibri" panose="020F0502020204030204" pitchFamily="34" charset="0"/>
                <a:ea typeface="Calibri" panose="020F0502020204030204" pitchFamily="34" charset="0"/>
                <a:cs typeface="Arial" panose="020B0604020202020204" pitchFamily="34" charset="0"/>
              </a:rPr>
              <a:t>правовремено </a:t>
            </a:r>
            <a:r>
              <a:rPr lang="sr-Latn-RS" sz="1600" b="1" dirty="0">
                <a:latin typeface="Calibri" panose="020F0502020204030204" pitchFamily="34" charset="0"/>
                <a:ea typeface="Calibri" panose="020F0502020204030204" pitchFamily="34" charset="0"/>
                <a:cs typeface="Arial" panose="020B0604020202020204" pitchFamily="34" charset="0"/>
              </a:rPr>
              <a:t>обезбеди помоћ ветеринара ако је животиња оболела, </a:t>
            </a:r>
            <a:r>
              <a:rPr lang="sr-Latn-RS" sz="1600" b="1" dirty="0" smtClean="0">
                <a:latin typeface="Calibri" panose="020F0502020204030204" pitchFamily="34" charset="0"/>
                <a:ea typeface="Calibri" panose="020F0502020204030204" pitchFamily="34" charset="0"/>
                <a:cs typeface="Arial" panose="020B0604020202020204" pitchFamily="34" charset="0"/>
              </a:rPr>
              <a:t>при</a:t>
            </a:r>
            <a:r>
              <a:rPr lang="sr-Cyrl-RS" sz="1600" b="1" dirty="0" smtClean="0">
                <a:latin typeface="Calibri" panose="020F0502020204030204" pitchFamily="34" charset="0"/>
                <a:ea typeface="Calibri" panose="020F0502020204030204" pitchFamily="34" charset="0"/>
                <a:cs typeface="Arial" panose="020B0604020202020204" pitchFamily="34" charset="0"/>
              </a:rPr>
              <a:t> </a:t>
            </a:r>
            <a:r>
              <a:rPr lang="sr-Latn-RS" sz="1600" b="1" dirty="0" smtClean="0">
                <a:latin typeface="Calibri" panose="020F0502020204030204" pitchFamily="34" charset="0"/>
                <a:ea typeface="Calibri" panose="020F0502020204030204" pitchFamily="34" charset="0"/>
                <a:cs typeface="Arial" panose="020B0604020202020204" pitchFamily="34" charset="0"/>
              </a:rPr>
              <a:t>порођају </a:t>
            </a:r>
            <a:r>
              <a:rPr lang="sr-Latn-RS" sz="1600" b="1" dirty="0">
                <a:latin typeface="Calibri" panose="020F0502020204030204" pitchFamily="34" charset="0"/>
                <a:ea typeface="Calibri" panose="020F0502020204030204" pitchFamily="34" charset="0"/>
                <a:cs typeface="Arial" panose="020B0604020202020204" pitchFamily="34" charset="0"/>
              </a:rPr>
              <a:t>животиње, као и збрињавање болесне, повређене и </a:t>
            </a:r>
            <a:r>
              <a:rPr lang="sr-Latn-RS" sz="1600" b="1" dirty="0" smtClean="0">
                <a:latin typeface="Calibri" panose="020F0502020204030204" pitchFamily="34" charset="0"/>
                <a:ea typeface="Calibri" panose="020F0502020204030204" pitchFamily="34" charset="0"/>
                <a:cs typeface="Arial" panose="020B0604020202020204" pitchFamily="34" charset="0"/>
              </a:rPr>
              <a:t>изнемогле</a:t>
            </a:r>
            <a:r>
              <a:rPr lang="sr-Cyrl-RS" sz="1600" b="1" dirty="0" smtClean="0">
                <a:latin typeface="Calibri" panose="020F0502020204030204" pitchFamily="34" charset="0"/>
                <a:ea typeface="Calibri" panose="020F0502020204030204" pitchFamily="34" charset="0"/>
                <a:cs typeface="Arial" panose="020B0604020202020204" pitchFamily="34" charset="0"/>
              </a:rPr>
              <a:t> </a:t>
            </a:r>
            <a:r>
              <a:rPr lang="sr-Latn-RS" sz="1600" b="1" dirty="0" smtClean="0">
                <a:latin typeface="Calibri" panose="020F0502020204030204" pitchFamily="34" charset="0"/>
                <a:ea typeface="Calibri" panose="020F0502020204030204" pitchFamily="34" charset="0"/>
                <a:cs typeface="Arial" panose="020B0604020202020204" pitchFamily="34" charset="0"/>
              </a:rPr>
              <a:t>животиње</a:t>
            </a:r>
            <a:endParaRPr lang="sr-Cyrl-RS" sz="1600" b="1" dirty="0" smtClean="0">
              <a:latin typeface="Calibri" panose="020F0502020204030204" pitchFamily="34" charset="0"/>
              <a:ea typeface="Calibri" panose="020F0502020204030204" pitchFamily="34" charset="0"/>
              <a:cs typeface="Arial" panose="020B0604020202020204" pitchFamily="34" charset="0"/>
            </a:endParaRPr>
          </a:p>
          <a:p>
            <a:pPr>
              <a:spcBef>
                <a:spcPts val="0"/>
              </a:spcBef>
              <a:buFont typeface="Calibri" panose="020F0502020204030204" pitchFamily="34" charset="0"/>
              <a:buChar char="-"/>
            </a:pPr>
            <a:r>
              <a:rPr lang="sr-Latn-RS" sz="1600" b="1" dirty="0" smtClean="0">
                <a:latin typeface="Calibri" panose="020F0502020204030204" pitchFamily="34" charset="0"/>
                <a:ea typeface="Calibri" panose="020F0502020204030204" pitchFamily="34" charset="0"/>
                <a:cs typeface="Arial" panose="020B0604020202020204" pitchFamily="34" charset="0"/>
              </a:rPr>
              <a:t>предузима </a:t>
            </a:r>
            <a:r>
              <a:rPr lang="sr-Latn-RS" sz="1600" b="1" dirty="0">
                <a:latin typeface="Calibri" panose="020F0502020204030204" pitchFamily="34" charset="0"/>
                <a:ea typeface="Calibri" panose="020F0502020204030204" pitchFamily="34" charset="0"/>
                <a:cs typeface="Arial" panose="020B0604020202020204" pitchFamily="34" charset="0"/>
              </a:rPr>
              <a:t>све неопходне мере како би обезбедио да се </a:t>
            </a:r>
            <a:r>
              <a:rPr lang="sr-Latn-RS" sz="1600" b="1" dirty="0" smtClean="0">
                <a:latin typeface="Calibri" panose="020F0502020204030204" pitchFamily="34" charset="0"/>
                <a:ea typeface="Calibri" panose="020F0502020204030204" pitchFamily="34" charset="0"/>
                <a:cs typeface="Arial" panose="020B0604020202020204" pitchFamily="34" charset="0"/>
              </a:rPr>
              <a:t>животињи</a:t>
            </a:r>
            <a:r>
              <a:rPr lang="sr-Cyrl-RS" sz="1600" b="1" dirty="0" smtClean="0">
                <a:latin typeface="Calibri" panose="020F0502020204030204" pitchFamily="34" charset="0"/>
                <a:ea typeface="Calibri" panose="020F0502020204030204" pitchFamily="34" charset="0"/>
                <a:cs typeface="Arial" panose="020B0604020202020204" pitchFamily="34" charset="0"/>
              </a:rPr>
              <a:t> </a:t>
            </a:r>
            <a:r>
              <a:rPr lang="sr-Latn-RS" sz="1600" b="1" dirty="0" smtClean="0">
                <a:latin typeface="Calibri" panose="020F0502020204030204" pitchFamily="34" charset="0"/>
                <a:ea typeface="Calibri" panose="020F0502020204030204" pitchFamily="34" charset="0"/>
                <a:cs typeface="Arial" panose="020B0604020202020204" pitchFamily="34" charset="0"/>
              </a:rPr>
              <a:t>не </a:t>
            </a:r>
            <a:r>
              <a:rPr lang="sr-Latn-RS" sz="1600" b="1" dirty="0">
                <a:latin typeface="Calibri" panose="020F0502020204030204" pitchFamily="34" charset="0"/>
                <a:ea typeface="Calibri" panose="020F0502020204030204" pitchFamily="34" charset="0"/>
                <a:cs typeface="Arial" panose="020B0604020202020204" pitchFamily="34" charset="0"/>
              </a:rPr>
              <a:t>наноси непотребан бол, патња, страх и стрес, </a:t>
            </a:r>
            <a:r>
              <a:rPr lang="sr-Latn-RS" sz="1600" b="1" dirty="0" smtClean="0">
                <a:latin typeface="Calibri" panose="020F0502020204030204" pitchFamily="34" charset="0"/>
                <a:ea typeface="Calibri" panose="020F0502020204030204" pitchFamily="34" charset="0"/>
                <a:cs typeface="Arial" panose="020B0604020202020204" pitchFamily="34" charset="0"/>
              </a:rPr>
              <a:t>повреда</a:t>
            </a:r>
            <a:endParaRPr lang="sr-Cyrl-RS" sz="1600" b="1" dirty="0" smtClean="0">
              <a:latin typeface="Calibri" panose="020F0502020204030204" pitchFamily="34" charset="0"/>
              <a:ea typeface="Calibri" panose="020F0502020204030204" pitchFamily="34" charset="0"/>
              <a:cs typeface="Arial" panose="020B0604020202020204" pitchFamily="34" charset="0"/>
            </a:endParaRPr>
          </a:p>
          <a:p>
            <a:pPr>
              <a:spcBef>
                <a:spcPts val="0"/>
              </a:spcBef>
              <a:buFont typeface="Calibri" panose="020F0502020204030204" pitchFamily="34" charset="0"/>
              <a:buChar char="-"/>
            </a:pPr>
            <a:r>
              <a:rPr lang="ru-RU" sz="1600" b="1" dirty="0">
                <a:latin typeface="Calibri" panose="020F0502020204030204" pitchFamily="34" charset="0"/>
                <a:ea typeface="Calibri" panose="020F0502020204030204" pitchFamily="34" charset="0"/>
                <a:cs typeface="Arial" panose="020B0604020202020204" pitchFamily="34" charset="0"/>
              </a:rPr>
              <a:t>одговарајући и сигуран смештај животиње, </a:t>
            </a:r>
            <a:r>
              <a:rPr lang="ru-RU" sz="1600" b="1" dirty="0" smtClean="0">
                <a:latin typeface="Calibri" panose="020F0502020204030204" pitchFamily="34" charset="0"/>
                <a:ea typeface="Calibri" panose="020F0502020204030204" pitchFamily="34" charset="0"/>
                <a:cs typeface="Arial" panose="020B0604020202020204" pitchFamily="34" charset="0"/>
              </a:rPr>
              <a:t>микроклиматске </a:t>
            </a:r>
            <a:r>
              <a:rPr lang="ru-RU" sz="1600" b="1" dirty="0">
                <a:latin typeface="Calibri" panose="020F0502020204030204" pitchFamily="34" charset="0"/>
                <a:ea typeface="Calibri" panose="020F0502020204030204" pitchFamily="34" charset="0"/>
                <a:cs typeface="Arial" panose="020B0604020202020204" pitchFamily="34" charset="0"/>
              </a:rPr>
              <a:t>услове</a:t>
            </a:r>
            <a:r>
              <a:rPr lang="ru-RU" sz="1600" b="1" dirty="0" smtClean="0">
                <a:latin typeface="Calibri" panose="020F0502020204030204" pitchFamily="34" charset="0"/>
                <a:ea typeface="Calibri" panose="020F0502020204030204" pitchFamily="34" charset="0"/>
                <a:cs typeface="Arial" panose="020B0604020202020204" pitchFamily="34" charset="0"/>
              </a:rPr>
              <a:t>, хигијену</a:t>
            </a:r>
            <a:r>
              <a:rPr lang="ru-RU" sz="1600" b="1" dirty="0">
                <a:latin typeface="Calibri" panose="020F0502020204030204" pitchFamily="34" charset="0"/>
                <a:ea typeface="Calibri" panose="020F0502020204030204" pitchFamily="34" charset="0"/>
                <a:cs typeface="Arial" panose="020B0604020202020204" pitchFamily="34" charset="0"/>
              </a:rPr>
              <a:t>, довољно простора, слободу кретања, храну и воду која </a:t>
            </a:r>
            <a:r>
              <a:rPr lang="ru-RU" sz="1600" b="1" dirty="0" smtClean="0">
                <a:latin typeface="Calibri" panose="020F0502020204030204" pitchFamily="34" charset="0"/>
                <a:ea typeface="Calibri" panose="020F0502020204030204" pitchFamily="34" charset="0"/>
                <a:cs typeface="Arial" panose="020B0604020202020204" pitchFamily="34" charset="0"/>
              </a:rPr>
              <a:t>одговара врсти</a:t>
            </a:r>
            <a:r>
              <a:rPr lang="ru-RU" sz="1600" b="1" dirty="0">
                <a:latin typeface="Calibri" panose="020F0502020204030204" pitchFamily="34" charset="0"/>
                <a:ea typeface="Calibri" panose="020F0502020204030204" pitchFamily="34" charset="0"/>
                <a:cs typeface="Arial" panose="020B0604020202020204" pitchFamily="34" charset="0"/>
              </a:rPr>
              <a:t>, раси, полу, старости и физичким, биолошким, производним </a:t>
            </a:r>
            <a:r>
              <a:rPr lang="ru-RU" sz="1600" b="1" dirty="0" smtClean="0">
                <a:latin typeface="Calibri" panose="020F0502020204030204" pitchFamily="34" charset="0"/>
                <a:ea typeface="Calibri" panose="020F0502020204030204" pitchFamily="34" charset="0"/>
                <a:cs typeface="Arial" panose="020B0604020202020204" pitchFamily="34" charset="0"/>
              </a:rPr>
              <a:t>потребама и </a:t>
            </a:r>
            <a:r>
              <a:rPr lang="ru-RU" sz="1600" b="1" dirty="0">
                <a:latin typeface="Calibri" panose="020F0502020204030204" pitchFamily="34" charset="0"/>
                <a:ea typeface="Calibri" panose="020F0502020204030204" pitchFamily="34" charset="0"/>
                <a:cs typeface="Arial" panose="020B0604020202020204" pitchFamily="34" charset="0"/>
              </a:rPr>
              <a:t>потребама у понашању </a:t>
            </a:r>
            <a:r>
              <a:rPr lang="ru-RU" sz="1600" b="1" dirty="0" smtClean="0">
                <a:latin typeface="Calibri" panose="020F0502020204030204" pitchFamily="34" charset="0"/>
                <a:ea typeface="Calibri" panose="020F0502020204030204" pitchFamily="34" charset="0"/>
                <a:cs typeface="Arial" panose="020B0604020202020204" pitchFamily="34" charset="0"/>
              </a:rPr>
              <a:t>животиње</a:t>
            </a:r>
          </a:p>
          <a:p>
            <a:pPr>
              <a:spcBef>
                <a:spcPts val="0"/>
              </a:spcBef>
              <a:buFont typeface="Calibri" panose="020F0502020204030204" pitchFamily="34" charset="0"/>
              <a:buChar char="-"/>
            </a:pPr>
            <a:r>
              <a:rPr lang="ru-RU" sz="1600" b="1" dirty="0" smtClean="0">
                <a:latin typeface="Calibri" panose="020F0502020204030204" pitchFamily="34" charset="0"/>
                <a:ea typeface="Calibri" panose="020F0502020204030204" pitchFamily="34" charset="0"/>
                <a:cs typeface="Arial" panose="020B0604020202020204" pitchFamily="34" charset="0"/>
              </a:rPr>
              <a:t>заштиту </a:t>
            </a:r>
            <a:r>
              <a:rPr lang="ru-RU" sz="1600" b="1" dirty="0">
                <a:latin typeface="Calibri" panose="020F0502020204030204" pitchFamily="34" charset="0"/>
                <a:ea typeface="Calibri" panose="020F0502020204030204" pitchFamily="34" charset="0"/>
                <a:cs typeface="Arial" panose="020B0604020202020204" pitchFamily="34" charset="0"/>
              </a:rPr>
              <a:t>животиња од штетног утицаја временских прилика, </a:t>
            </a:r>
            <a:r>
              <a:rPr lang="ru-RU" sz="1600" b="1" dirty="0" smtClean="0">
                <a:latin typeface="Calibri" panose="020F0502020204030204" pitchFamily="34" charset="0"/>
                <a:ea typeface="Calibri" panose="020F0502020204030204" pitchFamily="34" charset="0"/>
                <a:cs typeface="Arial" panose="020B0604020202020204" pitchFamily="34" charset="0"/>
              </a:rPr>
              <a:t>од природних непријатеља</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buFont typeface="Calibri" panose="020F0502020204030204" pitchFamily="34" charset="0"/>
              <a:buChar char="-"/>
            </a:pPr>
            <a:r>
              <a:rPr lang="ru-RU" sz="1600" b="1" dirty="0" smtClean="0">
                <a:latin typeface="Calibri" panose="020F0502020204030204" pitchFamily="34" charset="0"/>
                <a:ea typeface="Calibri" panose="020F0502020204030204" pitchFamily="34" charset="0"/>
                <a:cs typeface="Arial" panose="020B0604020202020204" pitchFamily="34" charset="0"/>
              </a:rPr>
              <a:t>одвојено држи болесне, повређене </a:t>
            </a:r>
            <a:r>
              <a:rPr lang="ru-RU" sz="1600" b="1" dirty="0">
                <a:latin typeface="Calibri" panose="020F0502020204030204" pitchFamily="34" charset="0"/>
                <a:ea typeface="Calibri" panose="020F0502020204030204" pitchFamily="34" charset="0"/>
                <a:cs typeface="Arial" panose="020B0604020202020204" pitchFamily="34" charset="0"/>
              </a:rPr>
              <a:t>и </a:t>
            </a:r>
            <a:r>
              <a:rPr lang="ru-RU" sz="1600" b="1" dirty="0" smtClean="0">
                <a:latin typeface="Calibri" panose="020F0502020204030204" pitchFamily="34" charset="0"/>
                <a:ea typeface="Calibri" panose="020F0502020204030204" pitchFamily="34" charset="0"/>
                <a:cs typeface="Arial" panose="020B0604020202020204" pitchFamily="34" charset="0"/>
              </a:rPr>
              <a:t>изнемогле животиње</a:t>
            </a:r>
          </a:p>
          <a:p>
            <a:pPr>
              <a:spcBef>
                <a:spcPts val="0"/>
              </a:spcBef>
              <a:buFont typeface="Calibri" panose="020F0502020204030204" pitchFamily="34" charset="0"/>
              <a:buChar char="-"/>
            </a:pPr>
            <a:r>
              <a:rPr lang="ru-RU" sz="1600" b="1" dirty="0" smtClean="0">
                <a:latin typeface="Calibri" panose="020F0502020204030204" pitchFamily="34" charset="0"/>
                <a:ea typeface="Calibri" panose="020F0502020204030204" pitchFamily="34" charset="0"/>
                <a:cs typeface="Arial" panose="020B0604020202020204" pitchFamily="34" charset="0"/>
              </a:rPr>
              <a:t>...</a:t>
            </a:r>
          </a:p>
          <a:p>
            <a:pPr>
              <a:spcBef>
                <a:spcPts val="0"/>
              </a:spcBef>
            </a:pPr>
            <a:r>
              <a:rPr lang="ru-RU" sz="1600" b="1" dirty="0">
                <a:latin typeface="Calibri" panose="020F0502020204030204" pitchFamily="34" charset="0"/>
                <a:ea typeface="Calibri" panose="020F0502020204030204" pitchFamily="34" charset="0"/>
                <a:cs typeface="Arial" panose="020B0604020202020204" pitchFamily="34" charset="0"/>
              </a:rPr>
              <a:t>Власник, </a:t>
            </a:r>
            <a:r>
              <a:rPr lang="ru-RU" sz="1600" b="1" dirty="0" smtClean="0">
                <a:latin typeface="Calibri" panose="020F0502020204030204" pitchFamily="34" charset="0"/>
                <a:ea typeface="Calibri" panose="020F0502020204030204" pitchFamily="34" charset="0"/>
                <a:cs typeface="Arial" panose="020B0604020202020204" pitchFamily="34" charset="0"/>
              </a:rPr>
              <a:t>односно држалац </a:t>
            </a:r>
            <a:r>
              <a:rPr lang="ru-RU" sz="1600" b="1" dirty="0">
                <a:latin typeface="Calibri" panose="020F0502020204030204" pitchFamily="34" charset="0"/>
                <a:ea typeface="Calibri" panose="020F0502020204030204" pitchFamily="34" charset="0"/>
                <a:cs typeface="Arial" panose="020B0604020202020204" pitchFamily="34" charset="0"/>
              </a:rPr>
              <a:t>животиње не може бити лице млађе од 18 </a:t>
            </a:r>
            <a:r>
              <a:rPr lang="ru-RU" sz="1600" b="1" dirty="0" smtClean="0">
                <a:latin typeface="Calibri" panose="020F0502020204030204" pitchFamily="34" charset="0"/>
                <a:ea typeface="Calibri" panose="020F0502020204030204" pitchFamily="34" charset="0"/>
                <a:cs typeface="Arial" panose="020B0604020202020204" pitchFamily="34" charset="0"/>
              </a:rPr>
              <a:t>година</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endParaRPr lang="sr-Cyrl-RS"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endParaRPr lang="en-US" sz="1600" b="1"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ru-RU" sz="1600" b="1" dirty="0">
              <a:solidFill>
                <a:srgbClr val="FF0066"/>
              </a:solidFill>
            </a:endParaRPr>
          </a:p>
        </p:txBody>
      </p:sp>
    </p:spTree>
    <p:extLst>
      <p:ext uri="{BB962C8B-B14F-4D97-AF65-F5344CB8AC3E}">
        <p14:creationId xmlns:p14="http://schemas.microsoft.com/office/powerpoint/2010/main" val="32689779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504056"/>
          </a:xfrm>
          <a:solidFill>
            <a:srgbClr val="99FF33"/>
          </a:solidFill>
        </p:spPr>
        <p:txBody>
          <a:bodyPr>
            <a:normAutofit/>
          </a:bodyPr>
          <a:lstStyle/>
          <a:p>
            <a:r>
              <a:rPr lang="ru-RU" sz="2400" b="1" dirty="0"/>
              <a:t>ЗАКОН О ДОБРОБИТИ </a:t>
            </a:r>
            <a:r>
              <a:rPr lang="ru-RU" sz="2400" b="1" dirty="0" smtClean="0"/>
              <a:t>ЖИВОТИЊА</a:t>
            </a:r>
            <a:endParaRPr lang="en-US" sz="2400" dirty="0"/>
          </a:p>
        </p:txBody>
      </p:sp>
      <p:sp>
        <p:nvSpPr>
          <p:cNvPr id="3" name="Content Placeholder 2"/>
          <p:cNvSpPr>
            <a:spLocks noGrp="1"/>
          </p:cNvSpPr>
          <p:nvPr>
            <p:ph idx="1"/>
          </p:nvPr>
        </p:nvSpPr>
        <p:spPr>
          <a:xfrm>
            <a:off x="179512" y="764704"/>
            <a:ext cx="8856984" cy="4525963"/>
          </a:xfrm>
        </p:spPr>
        <p:txBody>
          <a:bodyPr>
            <a:noAutofit/>
          </a:bodyPr>
          <a:lstStyle/>
          <a:p>
            <a:pPr marL="0" indent="0">
              <a:spcBef>
                <a:spcPts val="0"/>
              </a:spcBef>
              <a:buNone/>
            </a:pPr>
            <a:r>
              <a:rPr lang="ru-RU" sz="1600" b="1" dirty="0">
                <a:solidFill>
                  <a:srgbClr val="FF0066"/>
                </a:solidFill>
                <a:latin typeface="Calibri" panose="020F0502020204030204" pitchFamily="34" charset="0"/>
                <a:ea typeface="Calibri" panose="020F0502020204030204" pitchFamily="34" charset="0"/>
                <a:cs typeface="Arial" panose="020B0604020202020204" pitchFamily="34" charset="0"/>
              </a:rPr>
              <a:t>Забрањено</a:t>
            </a:r>
            <a:r>
              <a:rPr lang="ru-RU" sz="1600" b="1" dirty="0">
                <a:latin typeface="Calibri" panose="020F0502020204030204" pitchFamily="34" charset="0"/>
                <a:ea typeface="Calibri" panose="020F0502020204030204" pitchFamily="34" charset="0"/>
                <a:cs typeface="Arial" panose="020B0604020202020204" pitchFamily="34" charset="0"/>
              </a:rPr>
              <a:t> је:</a:t>
            </a: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злостављати животињу</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напустити </a:t>
            </a:r>
            <a:r>
              <a:rPr lang="ru-RU" sz="1600" b="1" dirty="0">
                <a:latin typeface="Calibri" panose="020F0502020204030204" pitchFamily="34" charset="0"/>
                <a:ea typeface="Calibri" panose="020F0502020204030204" pitchFamily="34" charset="0"/>
                <a:cs typeface="Arial" panose="020B0604020202020204" pitchFamily="34" charset="0"/>
              </a:rPr>
              <a:t>и одбацити животињу чији опстанак зависи непосредно од </a:t>
            </a:r>
            <a:r>
              <a:rPr lang="ru-RU" sz="1600" b="1" dirty="0" smtClean="0">
                <a:latin typeface="Calibri" panose="020F0502020204030204" pitchFamily="34" charset="0"/>
                <a:ea typeface="Calibri" panose="020F0502020204030204" pitchFamily="34" charset="0"/>
                <a:cs typeface="Arial" panose="020B0604020202020204" pitchFamily="34" charset="0"/>
              </a:rPr>
              <a:t>човека</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лишавати </a:t>
            </a:r>
            <a:r>
              <a:rPr lang="ru-RU" sz="1600" b="1" dirty="0">
                <a:latin typeface="Calibri" panose="020F0502020204030204" pitchFamily="34" charset="0"/>
                <a:ea typeface="Calibri" panose="020F0502020204030204" pitchFamily="34" charset="0"/>
                <a:cs typeface="Arial" panose="020B0604020202020204" pitchFamily="34" charset="0"/>
              </a:rPr>
              <a:t>животињу живота, осим у случајевима </a:t>
            </a:r>
            <a:r>
              <a:rPr lang="ru-RU" sz="1600" b="1" dirty="0" smtClean="0">
                <a:latin typeface="Calibri" panose="020F0502020204030204" pitchFamily="34" charset="0"/>
                <a:ea typeface="Calibri" panose="020F0502020204030204" pitchFamily="34" charset="0"/>
                <a:cs typeface="Arial" panose="020B0604020202020204" pitchFamily="34" charset="0"/>
              </a:rPr>
              <a:t>прописаним овим законом</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држати </a:t>
            </a:r>
            <a:r>
              <a:rPr lang="ru-RU" sz="1600" b="1" dirty="0">
                <a:latin typeface="Calibri" panose="020F0502020204030204" pitchFamily="34" charset="0"/>
                <a:ea typeface="Calibri" panose="020F0502020204030204" pitchFamily="34" charset="0"/>
                <a:cs typeface="Arial" panose="020B0604020202020204" pitchFamily="34" charset="0"/>
              </a:rPr>
              <a:t>и репродуковати животињу на начин на који јој се наноси бол, патња</a:t>
            </a:r>
            <a:r>
              <a:rPr lang="ru-RU" sz="1600" b="1" dirty="0" smtClean="0">
                <a:latin typeface="Calibri" panose="020F0502020204030204" pitchFamily="34" charset="0"/>
                <a:ea typeface="Calibri" panose="020F0502020204030204" pitchFamily="34" charset="0"/>
                <a:cs typeface="Arial" panose="020B0604020202020204" pitchFamily="34" charset="0"/>
              </a:rPr>
              <a:t>, страх, стрес</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присиљавати на </a:t>
            </a:r>
            <a:r>
              <a:rPr lang="ru-RU" sz="1600" b="1" dirty="0">
                <a:latin typeface="Calibri" panose="020F0502020204030204" pitchFamily="34" charset="0"/>
                <a:ea typeface="Calibri" panose="020F0502020204030204" pitchFamily="34" charset="0"/>
                <a:cs typeface="Arial" panose="020B0604020202020204" pitchFamily="34" charset="0"/>
              </a:rPr>
              <a:t>узимање хране, осим у здравствене или </a:t>
            </a:r>
            <a:r>
              <a:rPr lang="ru-RU" sz="1600" b="1" dirty="0" smtClean="0">
                <a:latin typeface="Calibri" panose="020F0502020204030204" pitchFamily="34" charset="0"/>
                <a:ea typeface="Calibri" panose="020F0502020204030204" pitchFamily="34" charset="0"/>
                <a:cs typeface="Arial" panose="020B0604020202020204" pitchFamily="34" charset="0"/>
              </a:rPr>
              <a:t>научноистраживачке сврхе</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користити </a:t>
            </a:r>
            <a:r>
              <a:rPr lang="ru-RU" sz="1600" b="1" dirty="0">
                <a:latin typeface="Calibri" panose="020F0502020204030204" pitchFamily="34" charset="0"/>
                <a:ea typeface="Calibri" panose="020F0502020204030204" pitchFamily="34" charset="0"/>
                <a:cs typeface="Arial" panose="020B0604020202020204" pitchFamily="34" charset="0"/>
              </a:rPr>
              <a:t>техничке </a:t>
            </a:r>
            <a:r>
              <a:rPr lang="ru-RU" sz="1600" b="1" dirty="0" smtClean="0">
                <a:latin typeface="Calibri" panose="020F0502020204030204" pitchFamily="34" charset="0"/>
                <a:ea typeface="Calibri" panose="020F0502020204030204" pitchFamily="34" charset="0"/>
                <a:cs typeface="Arial" panose="020B0604020202020204" pitchFamily="34" charset="0"/>
              </a:rPr>
              <a:t>којима </a:t>
            </a:r>
            <a:r>
              <a:rPr lang="ru-RU" sz="1600" b="1" dirty="0">
                <a:latin typeface="Calibri" panose="020F0502020204030204" pitchFamily="34" charset="0"/>
                <a:ea typeface="Calibri" panose="020F0502020204030204" pitchFamily="34" charset="0"/>
                <a:cs typeface="Arial" panose="020B0604020202020204" pitchFamily="34" charset="0"/>
              </a:rPr>
              <a:t>се </a:t>
            </a:r>
            <a:r>
              <a:rPr lang="ru-RU" sz="1600" b="1" dirty="0" smtClean="0">
                <a:latin typeface="Calibri" panose="020F0502020204030204" pitchFamily="34" charset="0"/>
                <a:ea typeface="Calibri" panose="020F0502020204030204" pitchFamily="34" charset="0"/>
                <a:cs typeface="Arial" panose="020B0604020202020204" pitchFamily="34" charset="0"/>
              </a:rPr>
              <a:t>кажњава и се </a:t>
            </a:r>
            <a:r>
              <a:rPr lang="ru-RU" sz="1600" b="1" dirty="0">
                <a:latin typeface="Calibri" panose="020F0502020204030204" pitchFamily="34" charset="0"/>
                <a:ea typeface="Calibri" panose="020F0502020204030204" pitchFamily="34" charset="0"/>
                <a:cs typeface="Arial" panose="020B0604020202020204" pitchFamily="34" charset="0"/>
              </a:rPr>
              <a:t>утиче на њено </a:t>
            </a:r>
            <a:r>
              <a:rPr lang="ru-RU" sz="1600" b="1" dirty="0" smtClean="0">
                <a:latin typeface="Calibri" panose="020F0502020204030204" pitchFamily="34" charset="0"/>
                <a:ea typeface="Calibri" panose="020F0502020204030204" pitchFamily="34" charset="0"/>
                <a:cs typeface="Arial" panose="020B0604020202020204" pitchFamily="34" charset="0"/>
              </a:rPr>
              <a:t>понашање </a:t>
            </a:r>
            <a:r>
              <a:rPr lang="ru-RU" sz="1600" dirty="0" smtClean="0">
                <a:latin typeface="Calibri" panose="020F0502020204030204" pitchFamily="34" charset="0"/>
                <a:ea typeface="Calibri" panose="020F0502020204030204" pitchFamily="34" charset="0"/>
                <a:cs typeface="Arial" panose="020B0604020202020204" pitchFamily="34" charset="0"/>
              </a:rPr>
              <a:t>(бодљикаве огрлице, средства </a:t>
            </a:r>
            <a:r>
              <a:rPr lang="ru-RU" sz="1600" dirty="0">
                <a:latin typeface="Calibri" panose="020F0502020204030204" pitchFamily="34" charset="0"/>
                <a:ea typeface="Calibri" panose="020F0502020204030204" pitchFamily="34" charset="0"/>
                <a:cs typeface="Arial" panose="020B0604020202020204" pitchFamily="34" charset="0"/>
              </a:rPr>
              <a:t>за обуку или гоњење употребом електричне </a:t>
            </a:r>
            <a:r>
              <a:rPr lang="ru-RU" sz="1600" dirty="0" smtClean="0">
                <a:latin typeface="Calibri" panose="020F0502020204030204" pitchFamily="34" charset="0"/>
                <a:ea typeface="Calibri" panose="020F0502020204030204" pitchFamily="34" charset="0"/>
                <a:cs typeface="Arial" panose="020B0604020202020204" pitchFamily="34" charset="0"/>
              </a:rPr>
              <a:t>енергије), </a:t>
            </a:r>
            <a:r>
              <a:rPr lang="ru-RU" sz="1600" b="1" dirty="0">
                <a:latin typeface="Calibri" panose="020F0502020204030204" pitchFamily="34" charset="0"/>
                <a:ea typeface="Calibri" panose="020F0502020204030204" pitchFamily="34" charset="0"/>
                <a:cs typeface="Arial" panose="020B0604020202020204" pitchFamily="34" charset="0"/>
              </a:rPr>
              <a:t>осим у обуци службених </a:t>
            </a:r>
            <a:r>
              <a:rPr lang="ru-RU" sz="1600" b="1" dirty="0" smtClean="0">
                <a:latin typeface="Calibri" panose="020F0502020204030204" pitchFamily="34" charset="0"/>
                <a:ea typeface="Calibri" panose="020F0502020204030204" pitchFamily="34" charset="0"/>
                <a:cs typeface="Arial" panose="020B0604020202020204" pitchFamily="34" charset="0"/>
              </a:rPr>
              <a:t>паса</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репродуковати </a:t>
            </a:r>
            <a:r>
              <a:rPr lang="ru-RU" sz="1600" b="1" dirty="0">
                <a:latin typeface="Calibri" panose="020F0502020204030204" pitchFamily="34" charset="0"/>
                <a:ea typeface="Calibri" panose="020F0502020204030204" pitchFamily="34" charset="0"/>
                <a:cs typeface="Arial" panose="020B0604020202020204" pitchFamily="34" charset="0"/>
              </a:rPr>
              <a:t>животињу која није достигла телесну </a:t>
            </a:r>
            <a:r>
              <a:rPr lang="ru-RU" sz="1600" b="1" dirty="0" smtClean="0">
                <a:latin typeface="Calibri" panose="020F0502020204030204" pitchFamily="34" charset="0"/>
                <a:ea typeface="Calibri" panose="020F0502020204030204" pitchFamily="34" charset="0"/>
                <a:cs typeface="Arial" panose="020B0604020202020204" pitchFamily="34" charset="0"/>
              </a:rPr>
              <a:t>зрелост, са наследним </a:t>
            </a:r>
            <a:r>
              <a:rPr lang="ru-RU" sz="1600" b="1" dirty="0">
                <a:latin typeface="Calibri" panose="020F0502020204030204" pitchFamily="34" charset="0"/>
                <a:ea typeface="Calibri" panose="020F0502020204030204" pitchFamily="34" charset="0"/>
                <a:cs typeface="Arial" panose="020B0604020202020204" pitchFamily="34" charset="0"/>
              </a:rPr>
              <a:t>поремећајима, осим у случају мутација код огледних </a:t>
            </a:r>
            <a:r>
              <a:rPr lang="ru-RU" sz="1600" b="1" dirty="0" smtClean="0">
                <a:latin typeface="Calibri" panose="020F0502020204030204" pitchFamily="34" charset="0"/>
                <a:ea typeface="Calibri" panose="020F0502020204030204" pitchFamily="34" charset="0"/>
                <a:cs typeface="Arial" panose="020B0604020202020204" pitchFamily="34" charset="0"/>
              </a:rPr>
              <a:t>животиња</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пустити </a:t>
            </a:r>
            <a:r>
              <a:rPr lang="ru-RU" sz="1600" b="1" dirty="0">
                <a:latin typeface="Calibri" panose="020F0502020204030204" pitchFamily="34" charset="0"/>
                <a:ea typeface="Calibri" panose="020F0502020204030204" pitchFamily="34" charset="0"/>
                <a:cs typeface="Arial" panose="020B0604020202020204" pitchFamily="34" charset="0"/>
              </a:rPr>
              <a:t>у дивљину репродуковану, отхрањену и припитомљену дивљу </a:t>
            </a:r>
            <a:r>
              <a:rPr lang="ru-RU" sz="1600" b="1" dirty="0" smtClean="0">
                <a:latin typeface="Calibri" panose="020F0502020204030204" pitchFamily="34" charset="0"/>
                <a:ea typeface="Calibri" panose="020F0502020204030204" pitchFamily="34" charset="0"/>
                <a:cs typeface="Arial" panose="020B0604020202020204" pitchFamily="34" charset="0"/>
              </a:rPr>
              <a:t>животињу ако није </a:t>
            </a:r>
            <a:r>
              <a:rPr lang="ru-RU" sz="1600" b="1" dirty="0">
                <a:latin typeface="Calibri" panose="020F0502020204030204" pitchFamily="34" charset="0"/>
                <a:ea typeface="Calibri" panose="020F0502020204030204" pitchFamily="34" charset="0"/>
                <a:cs typeface="Arial" panose="020B0604020202020204" pitchFamily="34" charset="0"/>
              </a:rPr>
              <a:t>припремљена за преживљавање у таквом </a:t>
            </a:r>
            <a:r>
              <a:rPr lang="ru-RU" sz="1600" b="1" dirty="0" smtClean="0">
                <a:latin typeface="Calibri" panose="020F0502020204030204" pitchFamily="34" charset="0"/>
                <a:ea typeface="Calibri" panose="020F0502020204030204" pitchFamily="34" charset="0"/>
                <a:cs typeface="Arial" panose="020B0604020202020204" pitchFamily="34" charset="0"/>
              </a:rPr>
              <a:t>животном окружењу</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додељивати </a:t>
            </a:r>
            <a:r>
              <a:rPr lang="ru-RU" sz="1600" b="1" dirty="0">
                <a:latin typeface="Calibri" panose="020F0502020204030204" pitchFamily="34" charset="0"/>
                <a:ea typeface="Calibri" panose="020F0502020204030204" pitchFamily="34" charset="0"/>
                <a:cs typeface="Arial" panose="020B0604020202020204" pitchFamily="34" charset="0"/>
              </a:rPr>
              <a:t>животиње као награде у играма на </a:t>
            </a:r>
            <a:r>
              <a:rPr lang="ru-RU" sz="1600" b="1" dirty="0" smtClean="0">
                <a:latin typeface="Calibri" panose="020F0502020204030204" pitchFamily="34" charset="0"/>
                <a:ea typeface="Calibri" panose="020F0502020204030204" pitchFamily="34" charset="0"/>
                <a:cs typeface="Arial" panose="020B0604020202020204" pitchFamily="34" charset="0"/>
              </a:rPr>
              <a:t>срећу</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одржавати </a:t>
            </a:r>
            <a:r>
              <a:rPr lang="ru-RU" sz="1600" b="1" dirty="0">
                <a:latin typeface="Calibri" panose="020F0502020204030204" pitchFamily="34" charset="0"/>
                <a:ea typeface="Calibri" panose="020F0502020204030204" pitchFamily="34" charset="0"/>
                <a:cs typeface="Arial" panose="020B0604020202020204" pitchFamily="34" charset="0"/>
              </a:rPr>
              <a:t>борбе између животиња или </a:t>
            </a:r>
            <a:r>
              <a:rPr lang="ru-RU" sz="1600" b="1" dirty="0" smtClean="0">
                <a:latin typeface="Calibri" panose="020F0502020204030204" pitchFamily="34" charset="0"/>
                <a:ea typeface="Calibri" panose="020F0502020204030204" pitchFamily="34" charset="0"/>
                <a:cs typeface="Arial" panose="020B0604020202020204" pitchFamily="34" charset="0"/>
              </a:rPr>
              <a:t>животиња </a:t>
            </a:r>
            <a:r>
              <a:rPr lang="ru-RU" sz="1600" b="1" dirty="0">
                <a:latin typeface="Calibri" panose="020F0502020204030204" pitchFamily="34" charset="0"/>
                <a:ea typeface="Calibri" panose="020F0502020204030204" pitchFamily="34" charset="0"/>
                <a:cs typeface="Arial" panose="020B0604020202020204" pitchFamily="34" charset="0"/>
              </a:rPr>
              <a:t>и људи, </a:t>
            </a:r>
            <a:r>
              <a:rPr lang="ru-RU" sz="1600" b="1" dirty="0" smtClean="0">
                <a:latin typeface="Calibri" panose="020F0502020204030204" pitchFamily="34" charset="0"/>
                <a:ea typeface="Calibri" panose="020F0502020204030204" pitchFamily="34" charset="0"/>
                <a:cs typeface="Arial" panose="020B0604020202020204" pitchFamily="34" charset="0"/>
              </a:rPr>
              <a:t>организовати клађење</a:t>
            </a:r>
            <a:r>
              <a:rPr lang="ru-RU" sz="1600" b="1" dirty="0">
                <a:latin typeface="Calibri" panose="020F0502020204030204" pitchFamily="34" charset="0"/>
                <a:ea typeface="Calibri" panose="020F0502020204030204" pitchFamily="34" charset="0"/>
                <a:cs typeface="Arial" panose="020B0604020202020204" pitchFamily="34" charset="0"/>
              </a:rPr>
              <a:t>, кладити се, </a:t>
            </a:r>
            <a:r>
              <a:rPr lang="ru-RU" sz="1600" b="1" dirty="0" smtClean="0">
                <a:latin typeface="Calibri" panose="020F0502020204030204" pitchFamily="34" charset="0"/>
                <a:ea typeface="Calibri" panose="020F0502020204030204" pitchFamily="34" charset="0"/>
                <a:cs typeface="Arial" panose="020B0604020202020204" pitchFamily="34" charset="0"/>
              </a:rPr>
              <a:t>присуствовати борбама</a:t>
            </a:r>
          </a:p>
          <a:p>
            <a:pPr>
              <a:spcBef>
                <a:spcPts val="0"/>
              </a:spcBef>
            </a:pPr>
            <a:r>
              <a:rPr lang="ru-RU" sz="1600" b="1" dirty="0" smtClean="0">
                <a:latin typeface="Calibri" panose="020F0502020204030204" pitchFamily="34" charset="0"/>
                <a:ea typeface="Calibri" panose="020F0502020204030204" pitchFamily="34" charset="0"/>
                <a:cs typeface="Arial" panose="020B0604020202020204" pitchFamily="34" charset="0"/>
              </a:rPr>
              <a:t>...</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endParaRPr lang="ru-RU" sz="8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a:solidFill>
                  <a:srgbClr val="FF0066"/>
                </a:solidFill>
                <a:latin typeface="Calibri" panose="020F0502020204030204" pitchFamily="34" charset="0"/>
                <a:ea typeface="Calibri" panose="020F0502020204030204" pitchFamily="34" charset="0"/>
                <a:cs typeface="Arial" panose="020B0604020202020204" pitchFamily="34" charset="0"/>
              </a:rPr>
              <a:t>Циркуси, изложбе, такмичења, приредбе </a:t>
            </a:r>
            <a:r>
              <a:rPr lang="ru-RU" sz="1600" b="1" dirty="0">
                <a:latin typeface="Calibri" panose="020F0502020204030204" pitchFamily="34" charset="0"/>
                <a:ea typeface="Calibri" panose="020F0502020204030204" pitchFamily="34" charset="0"/>
                <a:cs typeface="Arial" panose="020B0604020202020204" pitchFamily="34" charset="0"/>
              </a:rPr>
              <a:t>и </a:t>
            </a:r>
            <a:r>
              <a:rPr lang="ru-RU" sz="1600" b="1" dirty="0" smtClean="0">
                <a:latin typeface="Calibri" panose="020F0502020204030204" pitchFamily="34" charset="0"/>
                <a:ea typeface="Calibri" panose="020F0502020204030204" pitchFamily="34" charset="0"/>
                <a:cs typeface="Arial" panose="020B0604020202020204" pitchFamily="34" charset="0"/>
              </a:rPr>
              <a:t>сл. могу се </a:t>
            </a:r>
            <a:r>
              <a:rPr lang="ru-RU" sz="1600" b="1" dirty="0">
                <a:latin typeface="Calibri" panose="020F0502020204030204" pitchFamily="34" charset="0"/>
                <a:ea typeface="Calibri" panose="020F0502020204030204" pitchFamily="34" charset="0"/>
                <a:cs typeface="Arial" panose="020B0604020202020204" pitchFamily="34" charset="0"/>
              </a:rPr>
              <a:t>организовати само ако не </a:t>
            </a:r>
            <a:r>
              <a:rPr lang="ru-RU" sz="1600" b="1" dirty="0" smtClean="0">
                <a:latin typeface="Calibri" panose="020F0502020204030204" pitchFamily="34" charset="0"/>
                <a:ea typeface="Calibri" panose="020F0502020204030204" pitchFamily="34" charset="0"/>
                <a:cs typeface="Arial" panose="020B0604020202020204" pitchFamily="34" charset="0"/>
              </a:rPr>
              <a:t>угрожавају живот</a:t>
            </a:r>
            <a:r>
              <a:rPr lang="ru-RU" sz="1600" b="1" dirty="0">
                <a:latin typeface="Calibri" panose="020F0502020204030204" pitchFamily="34" charset="0"/>
                <a:ea typeface="Calibri" panose="020F0502020204030204" pitchFamily="34" charset="0"/>
                <a:cs typeface="Arial" panose="020B0604020202020204" pitchFamily="34" charset="0"/>
              </a:rPr>
              <a:t>, здравље и добробит животиња, ако се њима животиње не </a:t>
            </a:r>
            <a:r>
              <a:rPr lang="ru-RU" sz="1600" b="1" dirty="0" smtClean="0">
                <a:latin typeface="Calibri" panose="020F0502020204030204" pitchFamily="34" charset="0"/>
                <a:ea typeface="Calibri" panose="020F0502020204030204" pitchFamily="34" charset="0"/>
                <a:cs typeface="Arial" panose="020B0604020202020204" pitchFamily="34" charset="0"/>
              </a:rPr>
              <a:t>присиљавају на </a:t>
            </a:r>
            <a:r>
              <a:rPr lang="ru-RU" sz="1600" b="1" dirty="0">
                <a:latin typeface="Calibri" panose="020F0502020204030204" pitchFamily="34" charset="0"/>
                <a:ea typeface="Calibri" panose="020F0502020204030204" pitchFamily="34" charset="0"/>
                <a:cs typeface="Arial" panose="020B0604020202020204" pitchFamily="34" charset="0"/>
              </a:rPr>
              <a:t>понашање несвојствено врсти и ако се не извргавају руглу физичке и </a:t>
            </a:r>
            <a:r>
              <a:rPr lang="ru-RU" sz="1600" b="1" dirty="0" smtClean="0">
                <a:latin typeface="Calibri" panose="020F0502020204030204" pitchFamily="34" charset="0"/>
                <a:ea typeface="Calibri" panose="020F0502020204030204" pitchFamily="34" charset="0"/>
                <a:cs typeface="Arial" panose="020B0604020202020204" pitchFamily="34" charset="0"/>
              </a:rPr>
              <a:t>психичке особине животиња - јавно </a:t>
            </a:r>
            <a:r>
              <a:rPr lang="ru-RU" sz="1600" b="1" dirty="0">
                <a:latin typeface="Calibri" panose="020F0502020204030204" pitchFamily="34" charset="0"/>
                <a:ea typeface="Calibri" panose="020F0502020204030204" pitchFamily="34" charset="0"/>
                <a:cs typeface="Arial" panose="020B0604020202020204" pitchFamily="34" charset="0"/>
              </a:rPr>
              <a:t>приказивање </a:t>
            </a:r>
            <a:r>
              <a:rPr lang="ru-RU" sz="1600" b="1" dirty="0" smtClean="0">
                <a:latin typeface="Calibri" panose="020F0502020204030204" pitchFamily="34" charset="0"/>
                <a:ea typeface="Calibri" panose="020F0502020204030204" pitchFamily="34" charset="0"/>
                <a:cs typeface="Arial" panose="020B0604020202020204" pitchFamily="34" charset="0"/>
              </a:rPr>
              <a:t>само </a:t>
            </a:r>
            <a:r>
              <a:rPr lang="ru-RU" sz="1600" b="1" dirty="0">
                <a:latin typeface="Calibri" panose="020F0502020204030204" pitchFamily="34" charset="0"/>
                <a:ea typeface="Calibri" panose="020F0502020204030204" pitchFamily="34" charset="0"/>
                <a:cs typeface="Arial" panose="020B0604020202020204" pitchFamily="34" charset="0"/>
              </a:rPr>
              <a:t>на </a:t>
            </a:r>
            <a:r>
              <a:rPr lang="ru-RU" sz="1600" b="1" dirty="0" smtClean="0">
                <a:latin typeface="Calibri" panose="020F0502020204030204" pitchFamily="34" charset="0"/>
                <a:ea typeface="Calibri" panose="020F0502020204030204" pitchFamily="34" charset="0"/>
                <a:cs typeface="Arial" panose="020B0604020202020204" pitchFamily="34" charset="0"/>
              </a:rPr>
              <a:t>основу дозволе </a:t>
            </a:r>
            <a:r>
              <a:rPr lang="ru-RU" sz="1600" b="1" dirty="0">
                <a:latin typeface="Calibri" panose="020F0502020204030204" pitchFamily="34" charset="0"/>
                <a:ea typeface="Calibri" panose="020F0502020204030204" pitchFamily="34" charset="0"/>
                <a:cs typeface="Arial" panose="020B0604020202020204" pitchFamily="34" charset="0"/>
              </a:rPr>
              <a:t>коју издаје </a:t>
            </a:r>
            <a:r>
              <a:rPr lang="ru-RU" sz="1600" b="1" dirty="0" smtClean="0">
                <a:latin typeface="Calibri" panose="020F0502020204030204" pitchFamily="34" charset="0"/>
                <a:ea typeface="Calibri" panose="020F0502020204030204" pitchFamily="34" charset="0"/>
                <a:cs typeface="Arial" panose="020B0604020202020204" pitchFamily="34" charset="0"/>
              </a:rPr>
              <a:t>Министарство</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a:latin typeface="Calibri" panose="020F0502020204030204" pitchFamily="34" charset="0"/>
                <a:ea typeface="Calibri" panose="020F0502020204030204" pitchFamily="34" charset="0"/>
                <a:cs typeface="Arial" panose="020B0604020202020204" pitchFamily="34" charset="0"/>
              </a:rPr>
              <a:t>М</a:t>
            </a:r>
            <a:r>
              <a:rPr lang="ru-RU" sz="1600" b="1" dirty="0" smtClean="0">
                <a:latin typeface="Calibri" panose="020F0502020204030204" pitchFamily="34" charset="0"/>
                <a:ea typeface="Calibri" panose="020F0502020204030204" pitchFamily="34" charset="0"/>
                <a:cs typeface="Arial" panose="020B0604020202020204" pitchFamily="34" charset="0"/>
              </a:rPr>
              <a:t>оже се користити </a:t>
            </a:r>
            <a:r>
              <a:rPr lang="ru-RU" sz="1600" b="1" dirty="0" smtClean="0">
                <a:solidFill>
                  <a:srgbClr val="FF0066"/>
                </a:solidFill>
                <a:latin typeface="Calibri" panose="020F0502020204030204" pitchFamily="34" charset="0"/>
                <a:ea typeface="Calibri" panose="020F0502020204030204" pitchFamily="34" charset="0"/>
                <a:cs typeface="Arial" panose="020B0604020202020204" pitchFamily="34" charset="0"/>
              </a:rPr>
              <a:t>животиња </a:t>
            </a:r>
            <a:r>
              <a:rPr lang="ru-RU" sz="1600" b="1" dirty="0">
                <a:solidFill>
                  <a:srgbClr val="FF0066"/>
                </a:solidFill>
                <a:latin typeface="Calibri" panose="020F0502020204030204" pitchFamily="34" charset="0"/>
                <a:ea typeface="Calibri" panose="020F0502020204030204" pitchFamily="34" charset="0"/>
                <a:cs typeface="Arial" panose="020B0604020202020204" pitchFamily="34" charset="0"/>
              </a:rPr>
              <a:t>као </a:t>
            </a:r>
            <a:r>
              <a:rPr lang="ru-RU" sz="1600" b="1" dirty="0" smtClean="0">
                <a:solidFill>
                  <a:srgbClr val="FF0066"/>
                </a:solidFill>
                <a:latin typeface="Calibri" panose="020F0502020204030204" pitchFamily="34" charset="0"/>
                <a:ea typeface="Calibri" panose="020F0502020204030204" pitchFamily="34" charset="0"/>
                <a:cs typeface="Arial" panose="020B0604020202020204" pitchFamily="34" charset="0"/>
              </a:rPr>
              <a:t>учесник </a:t>
            </a:r>
            <a:r>
              <a:rPr lang="ru-RU" sz="1600" b="1" dirty="0">
                <a:solidFill>
                  <a:srgbClr val="FF0066"/>
                </a:solidFill>
                <a:latin typeface="Calibri" panose="020F0502020204030204" pitchFamily="34" charset="0"/>
                <a:ea typeface="Calibri" panose="020F0502020204030204" pitchFamily="34" charset="0"/>
                <a:cs typeface="Arial" panose="020B0604020202020204" pitchFamily="34" charset="0"/>
              </a:rPr>
              <a:t>радње </a:t>
            </a:r>
            <a:r>
              <a:rPr lang="ru-RU" sz="1600" b="1" dirty="0" smtClean="0">
                <a:solidFill>
                  <a:srgbClr val="FF0066"/>
                </a:solidFill>
                <a:latin typeface="Calibri" panose="020F0502020204030204" pitchFamily="34" charset="0"/>
                <a:ea typeface="Calibri" panose="020F0502020204030204" pitchFamily="34" charset="0"/>
                <a:cs typeface="Arial" panose="020B0604020202020204" pitchFamily="34" charset="0"/>
              </a:rPr>
              <a:t>филма</a:t>
            </a:r>
            <a:r>
              <a:rPr lang="ru-RU" sz="1600" b="1" dirty="0">
                <a:solidFill>
                  <a:srgbClr val="FF0066"/>
                </a:solidFill>
                <a:latin typeface="Calibri" panose="020F0502020204030204" pitchFamily="34" charset="0"/>
                <a:ea typeface="Calibri" panose="020F0502020204030204" pitchFamily="34" charset="0"/>
                <a:cs typeface="Arial" panose="020B0604020202020204" pitchFamily="34" charset="0"/>
              </a:rPr>
              <a:t>, </a:t>
            </a:r>
            <a:r>
              <a:rPr lang="ru-RU" sz="1600" b="1" dirty="0" smtClean="0">
                <a:solidFill>
                  <a:srgbClr val="FF0066"/>
                </a:solidFill>
                <a:latin typeface="Calibri" panose="020F0502020204030204" pitchFamily="34" charset="0"/>
                <a:ea typeface="Calibri" panose="020F0502020204030204" pitchFamily="34" charset="0"/>
                <a:cs typeface="Arial" panose="020B0604020202020204" pitchFamily="34" charset="0"/>
              </a:rPr>
              <a:t>рекламњ </a:t>
            </a:r>
            <a:r>
              <a:rPr lang="ru-RU" sz="1600" b="1" dirty="0" smtClean="0">
                <a:latin typeface="Calibri" panose="020F0502020204030204" pitchFamily="34" charset="0"/>
                <a:ea typeface="Calibri" panose="020F0502020204030204" pitchFamily="34" charset="0"/>
                <a:cs typeface="Arial" panose="020B0604020202020204" pitchFamily="34" charset="0"/>
              </a:rPr>
              <a:t>и сл. на основу решења о </a:t>
            </a:r>
            <a:r>
              <a:rPr lang="ru-RU" sz="1600" b="1" dirty="0">
                <a:latin typeface="Calibri" panose="020F0502020204030204" pitchFamily="34" charset="0"/>
                <a:ea typeface="Calibri" panose="020F0502020204030204" pitchFamily="34" charset="0"/>
                <a:cs typeface="Arial" panose="020B0604020202020204" pitchFamily="34" charset="0"/>
              </a:rPr>
              <a:t>одобрењу </a:t>
            </a:r>
            <a:r>
              <a:rPr lang="ru-RU" sz="1600" b="1" dirty="0" smtClean="0">
                <a:latin typeface="Calibri" panose="020F0502020204030204" pitchFamily="34" charset="0"/>
                <a:ea typeface="Calibri" panose="020F0502020204030204" pitchFamily="34" charset="0"/>
                <a:cs typeface="Arial" panose="020B0604020202020204" pitchFamily="34" charset="0"/>
              </a:rPr>
              <a:t>- обавезно присуство ветеринара током </a:t>
            </a:r>
            <a:r>
              <a:rPr lang="ru-RU" sz="1600" b="1" dirty="0">
                <a:latin typeface="Calibri" panose="020F0502020204030204" pitchFamily="34" charset="0"/>
                <a:ea typeface="Calibri" panose="020F0502020204030204" pitchFamily="34" charset="0"/>
                <a:cs typeface="Arial" panose="020B0604020202020204" pitchFamily="34" charset="0"/>
              </a:rPr>
              <a:t>снимања </a:t>
            </a:r>
            <a:r>
              <a:rPr lang="ru-RU" sz="1600" b="1" dirty="0" smtClean="0">
                <a:latin typeface="Calibri" panose="020F0502020204030204" pitchFamily="34" charset="0"/>
                <a:ea typeface="Calibri" panose="020F0502020204030204" pitchFamily="34" charset="0"/>
                <a:cs typeface="Arial" panose="020B0604020202020204" pitchFamily="34" charset="0"/>
              </a:rPr>
              <a:t>тих сцена</a:t>
            </a:r>
            <a:endParaRPr lang="ru-RU" sz="1600" b="1" dirty="0">
              <a:latin typeface="Calibri" panose="020F0502020204030204" pitchFamily="34" charset="0"/>
              <a:ea typeface="Calibri" panose="020F0502020204030204" pitchFamily="34" charset="0"/>
              <a:cs typeface="Arial" panose="020B0604020202020204" pitchFamily="34" charset="0"/>
            </a:endParaRPr>
          </a:p>
          <a:p>
            <a:pPr>
              <a:spcBef>
                <a:spcPts val="0"/>
              </a:spcBef>
            </a:pPr>
            <a:r>
              <a:rPr lang="ru-RU" sz="1600" b="1" dirty="0">
                <a:latin typeface="Calibri" panose="020F0502020204030204" pitchFamily="34" charset="0"/>
                <a:ea typeface="Calibri" panose="020F0502020204030204" pitchFamily="34" charset="0"/>
                <a:cs typeface="Arial" panose="020B0604020202020204" pitchFamily="34" charset="0"/>
              </a:rPr>
              <a:t>М</a:t>
            </a:r>
            <a:r>
              <a:rPr lang="ru-RU" sz="1600" b="1" dirty="0" smtClean="0">
                <a:latin typeface="Calibri" panose="020F0502020204030204" pitchFamily="34" charset="0"/>
                <a:ea typeface="Calibri" panose="020F0502020204030204" pitchFamily="34" charset="0"/>
                <a:cs typeface="Arial" panose="020B0604020202020204" pitchFamily="34" charset="0"/>
              </a:rPr>
              <a:t>оже се </a:t>
            </a:r>
            <a:r>
              <a:rPr lang="ru-RU" sz="1600" b="1" dirty="0" smtClean="0">
                <a:solidFill>
                  <a:srgbClr val="FF0066"/>
                </a:solidFill>
                <a:latin typeface="Calibri" panose="020F0502020204030204" pitchFamily="34" charset="0"/>
                <a:ea typeface="Calibri" panose="020F0502020204030204" pitchFamily="34" charset="0"/>
                <a:cs typeface="Arial" panose="020B0604020202020204" pitchFamily="34" charset="0"/>
              </a:rPr>
              <a:t>лишити </a:t>
            </a:r>
            <a:r>
              <a:rPr lang="ru-RU" sz="1600" b="1" dirty="0">
                <a:solidFill>
                  <a:srgbClr val="FF0066"/>
                </a:solidFill>
                <a:latin typeface="Calibri" panose="020F0502020204030204" pitchFamily="34" charset="0"/>
                <a:ea typeface="Calibri" panose="020F0502020204030204" pitchFamily="34" charset="0"/>
                <a:cs typeface="Arial" panose="020B0604020202020204" pitchFamily="34" charset="0"/>
              </a:rPr>
              <a:t>живота на хуман </a:t>
            </a:r>
            <a:r>
              <a:rPr lang="ru-RU" sz="1600" b="1" dirty="0" smtClean="0">
                <a:solidFill>
                  <a:srgbClr val="FF0066"/>
                </a:solidFill>
                <a:latin typeface="Calibri" panose="020F0502020204030204" pitchFamily="34" charset="0"/>
                <a:ea typeface="Calibri" panose="020F0502020204030204" pitchFamily="34" charset="0"/>
                <a:cs typeface="Arial" panose="020B0604020202020204" pitchFamily="34" charset="0"/>
              </a:rPr>
              <a:t>начин </a:t>
            </a:r>
            <a:r>
              <a:rPr lang="ru-RU" sz="1600" b="1" dirty="0" smtClean="0">
                <a:latin typeface="Calibri" panose="020F0502020204030204" pitchFamily="34" charset="0"/>
                <a:ea typeface="Calibri" panose="020F0502020204030204" pitchFamily="34" charset="0"/>
                <a:cs typeface="Arial" panose="020B0604020202020204" pitchFamily="34" charset="0"/>
              </a:rPr>
              <a:t>само ако </a:t>
            </a:r>
            <a:r>
              <a:rPr lang="ru-RU" sz="1600" b="1" dirty="0">
                <a:latin typeface="Calibri" panose="020F0502020204030204" pitchFamily="34" charset="0"/>
                <a:ea typeface="Calibri" panose="020F0502020204030204" pitchFamily="34" charset="0"/>
                <a:cs typeface="Arial" panose="020B0604020202020204" pitchFamily="34" charset="0"/>
              </a:rPr>
              <a:t>је повређена, неизлечиво болесна, телесно </a:t>
            </a:r>
            <a:r>
              <a:rPr lang="ru-RU" sz="1600" b="1" dirty="0" smtClean="0">
                <a:latin typeface="Calibri" panose="020F0502020204030204" pitchFamily="34" charset="0"/>
                <a:ea typeface="Calibri" panose="020F0502020204030204" pitchFamily="34" charset="0"/>
                <a:cs typeface="Arial" panose="020B0604020202020204" pitchFamily="34" charset="0"/>
              </a:rPr>
              <a:t>деформисана...</a:t>
            </a:r>
            <a:endParaRPr lang="ru-RU" sz="1600" b="1" dirty="0">
              <a:solidFill>
                <a:srgbClr val="FF0066"/>
              </a:solidFill>
            </a:endParaRPr>
          </a:p>
        </p:txBody>
      </p:sp>
    </p:spTree>
    <p:extLst>
      <p:ext uri="{BB962C8B-B14F-4D97-AF65-F5344CB8AC3E}">
        <p14:creationId xmlns:p14="http://schemas.microsoft.com/office/powerpoint/2010/main" val="15038283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a:t>
            </a:r>
            <a:r>
              <a:rPr lang="ru-RU" sz="2400" b="1" dirty="0" smtClean="0"/>
              <a:t>ШУМАМА</a:t>
            </a:r>
            <a:endParaRPr lang="en-US" sz="2400" dirty="0"/>
          </a:p>
        </p:txBody>
      </p:sp>
      <p:sp>
        <p:nvSpPr>
          <p:cNvPr id="3" name="Content Placeholder 2"/>
          <p:cNvSpPr>
            <a:spLocks noGrp="1"/>
          </p:cNvSpPr>
          <p:nvPr>
            <p:ph idx="1"/>
          </p:nvPr>
        </p:nvSpPr>
        <p:spPr>
          <a:xfrm>
            <a:off x="760748" y="980728"/>
            <a:ext cx="7643192" cy="4525963"/>
          </a:xfrm>
        </p:spPr>
        <p:txBody>
          <a:bodyPr>
            <a:noAutofit/>
          </a:bodyPr>
          <a:lstStyle/>
          <a:p>
            <a:r>
              <a:rPr lang="ru-RU" sz="1600" b="1" dirty="0"/>
              <a:t>На годишњем нивоу човек посече око 15 милијарди стабала</a:t>
            </a:r>
          </a:p>
          <a:p>
            <a:r>
              <a:rPr lang="ru-RU" sz="1600" b="1" dirty="0"/>
              <a:t>Костарика – пре једног века је ¾ земље било под шумама, а осамдесетих година прошлог века само ¼  због масовних сеча – држава преузела иницијативу и давала субвенције земљопоседницима за сађење дрвећа – данас шуме прекривају ½ земље</a:t>
            </a:r>
          </a:p>
          <a:p>
            <a:pPr marL="0" indent="0">
              <a:buNone/>
            </a:pPr>
            <a:endParaRPr lang="ru-RU" sz="1600" b="1" dirty="0" smtClean="0"/>
          </a:p>
          <a:p>
            <a:pPr marL="0" indent="0">
              <a:buNone/>
            </a:pPr>
            <a:r>
              <a:rPr lang="ru-RU" sz="1600" b="1" dirty="0" smtClean="0"/>
              <a:t>Законом се уређује:</a:t>
            </a:r>
            <a:endParaRPr lang="ru-RU" sz="1600" b="1" dirty="0" smtClean="0"/>
          </a:p>
          <a:p>
            <a:r>
              <a:rPr lang="ru-RU" sz="1600" b="1" dirty="0" smtClean="0">
                <a:solidFill>
                  <a:srgbClr val="FF0066"/>
                </a:solidFill>
              </a:rPr>
              <a:t>очување, заштита</a:t>
            </a:r>
            <a:r>
              <a:rPr lang="ru-RU" sz="1600" b="1" dirty="0">
                <a:solidFill>
                  <a:srgbClr val="FF0066"/>
                </a:solidFill>
              </a:rPr>
              <a:t>, планирање, гајење и коришћење </a:t>
            </a:r>
            <a:r>
              <a:rPr lang="ru-RU" sz="1600" b="1" dirty="0" smtClean="0">
                <a:solidFill>
                  <a:srgbClr val="FF0066"/>
                </a:solidFill>
              </a:rPr>
              <a:t>шума</a:t>
            </a:r>
            <a:endParaRPr lang="ru-RU" sz="1600" b="1" dirty="0" smtClean="0">
              <a:solidFill>
                <a:srgbClr val="FF0066"/>
              </a:solidFill>
            </a:endParaRPr>
          </a:p>
          <a:p>
            <a:r>
              <a:rPr lang="ru-RU" sz="1600" b="1" dirty="0" smtClean="0">
                <a:solidFill>
                  <a:srgbClr val="FF0066"/>
                </a:solidFill>
              </a:rPr>
              <a:t>располагање </a:t>
            </a:r>
            <a:r>
              <a:rPr lang="ru-RU" sz="1600" b="1" dirty="0">
                <a:solidFill>
                  <a:srgbClr val="FF0066"/>
                </a:solidFill>
              </a:rPr>
              <a:t>шумама и </a:t>
            </a:r>
            <a:r>
              <a:rPr lang="ru-RU" sz="1600" b="1" dirty="0" smtClean="0">
                <a:solidFill>
                  <a:srgbClr val="FF0066"/>
                </a:solidFill>
              </a:rPr>
              <a:t>шумским </a:t>
            </a:r>
            <a:r>
              <a:rPr lang="ru-RU" sz="1600" b="1" dirty="0" smtClean="0">
                <a:solidFill>
                  <a:srgbClr val="FF0066"/>
                </a:solidFill>
              </a:rPr>
              <a:t>земљиштем</a:t>
            </a:r>
            <a:endParaRPr lang="ru-RU" sz="1600" b="1" dirty="0" smtClean="0">
              <a:solidFill>
                <a:srgbClr val="FF0066"/>
              </a:solidFill>
            </a:endParaRPr>
          </a:p>
          <a:p>
            <a:r>
              <a:rPr lang="ru-RU" sz="1600" b="1" dirty="0" smtClean="0">
                <a:solidFill>
                  <a:srgbClr val="FF0066"/>
                </a:solidFill>
              </a:rPr>
              <a:t>надзор </a:t>
            </a:r>
            <a:r>
              <a:rPr lang="ru-RU" sz="1600" b="1" dirty="0">
                <a:solidFill>
                  <a:srgbClr val="FF0066"/>
                </a:solidFill>
              </a:rPr>
              <a:t>над спровођењем овог </a:t>
            </a:r>
            <a:r>
              <a:rPr lang="ru-RU" sz="1600" b="1" dirty="0" smtClean="0">
                <a:solidFill>
                  <a:srgbClr val="FF0066"/>
                </a:solidFill>
              </a:rPr>
              <a:t>закона и </a:t>
            </a:r>
            <a:r>
              <a:rPr lang="ru-RU" sz="1600" b="1" dirty="0">
                <a:solidFill>
                  <a:srgbClr val="FF0066"/>
                </a:solidFill>
              </a:rPr>
              <a:t>друга питања значајна </a:t>
            </a:r>
            <a:r>
              <a:rPr lang="ru-RU" sz="1600" b="1" dirty="0" smtClean="0">
                <a:solidFill>
                  <a:srgbClr val="FF0066"/>
                </a:solidFill>
              </a:rPr>
              <a:t>за шуме </a:t>
            </a:r>
            <a:r>
              <a:rPr lang="ru-RU" sz="1600" b="1" dirty="0">
                <a:solidFill>
                  <a:srgbClr val="FF0066"/>
                </a:solidFill>
              </a:rPr>
              <a:t>и шумско </a:t>
            </a:r>
            <a:r>
              <a:rPr lang="ru-RU" sz="1600" b="1" dirty="0" smtClean="0">
                <a:solidFill>
                  <a:srgbClr val="FF0066"/>
                </a:solidFill>
              </a:rPr>
              <a:t>земљиште</a:t>
            </a:r>
            <a:endParaRPr lang="sr-Latn-RS" sz="1600" b="1" dirty="0" smtClean="0">
              <a:solidFill>
                <a:srgbClr val="FF0066"/>
              </a:solidFill>
            </a:endParaRPr>
          </a:p>
          <a:p>
            <a:endParaRPr lang="sr-Latn-RS" sz="1600" b="1" dirty="0">
              <a:solidFill>
                <a:srgbClr val="FF0066"/>
              </a:solidFill>
            </a:endParaRPr>
          </a:p>
          <a:p>
            <a:r>
              <a:rPr lang="sr-Cyrl-RS" sz="1600" b="1" dirty="0">
                <a:solidFill>
                  <a:srgbClr val="FF0066"/>
                </a:solidFill>
              </a:rPr>
              <a:t>Ш</a:t>
            </a:r>
            <a:r>
              <a:rPr lang="ru-RU" sz="1600" b="1" dirty="0" smtClean="0">
                <a:solidFill>
                  <a:srgbClr val="FF0066"/>
                </a:solidFill>
              </a:rPr>
              <a:t>ума </a:t>
            </a:r>
            <a:r>
              <a:rPr lang="ru-RU" sz="1600" b="1" dirty="0" smtClean="0"/>
              <a:t>- </a:t>
            </a:r>
            <a:r>
              <a:rPr lang="ru-RU" sz="1600" b="1" dirty="0"/>
              <a:t>земљиште </a:t>
            </a:r>
            <a:r>
              <a:rPr lang="ru-RU" sz="1600" b="1" dirty="0" smtClean="0"/>
              <a:t>обрасло шумским дрвећем</a:t>
            </a:r>
          </a:p>
          <a:p>
            <a:r>
              <a:rPr lang="ru-RU" sz="1600" b="1" dirty="0" smtClean="0"/>
              <a:t>Шуме </a:t>
            </a:r>
            <a:r>
              <a:rPr lang="ru-RU" sz="1600" b="1" dirty="0"/>
              <a:t>морају да се обнављају, одржавају и користе тако да се:</a:t>
            </a:r>
          </a:p>
          <a:p>
            <a:pPr>
              <a:buFont typeface="Calibri" panose="020F0502020204030204" pitchFamily="34" charset="0"/>
              <a:buChar char="-"/>
            </a:pPr>
            <a:r>
              <a:rPr lang="ru-RU" sz="1600" b="1" dirty="0" smtClean="0"/>
              <a:t>очува </a:t>
            </a:r>
            <a:r>
              <a:rPr lang="ru-RU" sz="1600" b="1" dirty="0"/>
              <a:t>и повећа њихова вредност и општекорисне </a:t>
            </a:r>
            <a:r>
              <a:rPr lang="ru-RU" sz="1600" b="1" dirty="0" smtClean="0"/>
              <a:t>функције</a:t>
            </a:r>
            <a:endParaRPr lang="ru-RU" sz="1600" b="1" dirty="0"/>
          </a:p>
          <a:p>
            <a:pPr>
              <a:buFont typeface="Calibri" panose="020F0502020204030204" pitchFamily="34" charset="0"/>
              <a:buChar char="-"/>
            </a:pPr>
            <a:r>
              <a:rPr lang="ru-RU" sz="1600" b="1" dirty="0" smtClean="0"/>
              <a:t>обезбеди </a:t>
            </a:r>
            <a:r>
              <a:rPr lang="ru-RU" sz="1600" b="1" dirty="0"/>
              <a:t>трајност и заштита и стално повећање прираста и </a:t>
            </a:r>
            <a:r>
              <a:rPr lang="ru-RU" sz="1600" b="1" dirty="0" smtClean="0"/>
              <a:t>приноса</a:t>
            </a:r>
            <a:endParaRPr lang="ru-RU" sz="1600" b="1" dirty="0"/>
          </a:p>
          <a:p>
            <a:r>
              <a:rPr lang="ru-RU" sz="1600" b="1" dirty="0" smtClean="0">
                <a:solidFill>
                  <a:srgbClr val="FF0066"/>
                </a:solidFill>
              </a:rPr>
              <a:t>Шумско земљиште </a:t>
            </a:r>
            <a:r>
              <a:rPr lang="ru-RU" sz="1600" b="1" dirty="0" smtClean="0"/>
              <a:t>- </a:t>
            </a:r>
            <a:r>
              <a:rPr lang="ru-RU" sz="1600" b="1" dirty="0"/>
              <a:t>земљиште на коме се гаји </a:t>
            </a:r>
            <a:r>
              <a:rPr lang="ru-RU" sz="1600" b="1" dirty="0" smtClean="0"/>
              <a:t>шума или </a:t>
            </a:r>
            <a:r>
              <a:rPr lang="ru-RU" sz="1600" b="1" dirty="0"/>
              <a:t>земљиште на коме је због његових природних особина рационалније да се </a:t>
            </a:r>
            <a:r>
              <a:rPr lang="ru-RU" sz="1600" b="1" dirty="0" smtClean="0"/>
              <a:t>гаји шума</a:t>
            </a:r>
            <a:r>
              <a:rPr lang="ru-RU" sz="1600" b="1" dirty="0"/>
              <a:t>, као и земљиште које је просторним, односно урбанистичким планом </a:t>
            </a:r>
            <a:r>
              <a:rPr lang="ru-RU" sz="1600" b="1" dirty="0" smtClean="0"/>
              <a:t>намењено за </a:t>
            </a:r>
            <a:r>
              <a:rPr lang="ru-RU" sz="1600" b="1" dirty="0"/>
              <a:t>шумску </a:t>
            </a:r>
            <a:r>
              <a:rPr lang="ru-RU" sz="1600" b="1" dirty="0" smtClean="0"/>
              <a:t>производњу</a:t>
            </a:r>
            <a:endParaRPr lang="ru-RU" sz="1600" b="1" dirty="0"/>
          </a:p>
          <a:p>
            <a:endParaRPr lang="ru-RU" sz="1600" b="1" dirty="0"/>
          </a:p>
        </p:txBody>
      </p:sp>
    </p:spTree>
    <p:extLst>
      <p:ext uri="{BB962C8B-B14F-4D97-AF65-F5344CB8AC3E}">
        <p14:creationId xmlns:p14="http://schemas.microsoft.com/office/powerpoint/2010/main" val="38445384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a:t>
            </a:r>
            <a:r>
              <a:rPr lang="ru-RU" sz="2400" b="1" dirty="0" smtClean="0"/>
              <a:t>ШУМАМА</a:t>
            </a:r>
            <a:endParaRPr lang="en-US" sz="2400" dirty="0"/>
          </a:p>
        </p:txBody>
      </p:sp>
      <p:sp>
        <p:nvSpPr>
          <p:cNvPr id="3" name="Content Placeholder 2"/>
          <p:cNvSpPr>
            <a:spLocks noGrp="1"/>
          </p:cNvSpPr>
          <p:nvPr>
            <p:ph idx="1"/>
          </p:nvPr>
        </p:nvSpPr>
        <p:spPr>
          <a:xfrm>
            <a:off x="477849" y="980728"/>
            <a:ext cx="8229600" cy="4525963"/>
          </a:xfrm>
        </p:spPr>
        <p:txBody>
          <a:bodyPr>
            <a:noAutofit/>
          </a:bodyPr>
          <a:lstStyle/>
          <a:p>
            <a:r>
              <a:rPr lang="ru-RU" sz="1600" b="1" dirty="0"/>
              <a:t>Шуме и шумска земљишта којима газдују </a:t>
            </a:r>
            <a:r>
              <a:rPr lang="ru-RU" sz="1600" b="1" dirty="0" smtClean="0"/>
              <a:t>јавна предузећа </a:t>
            </a:r>
            <a:r>
              <a:rPr lang="ru-RU" sz="1600" b="1" dirty="0"/>
              <a:t>су у државној својини</a:t>
            </a:r>
          </a:p>
          <a:p>
            <a:r>
              <a:rPr lang="ru-RU" sz="1600" b="1" dirty="0"/>
              <a:t>За газдовање шумама у државној својини оснива се јавно </a:t>
            </a:r>
            <a:r>
              <a:rPr lang="ru-RU" sz="1600" b="1" dirty="0" smtClean="0"/>
              <a:t>предузеће - </a:t>
            </a:r>
            <a:r>
              <a:rPr lang="ru-RU" sz="1600" b="1" dirty="0" smtClean="0">
                <a:solidFill>
                  <a:srgbClr val="FF0066"/>
                </a:solidFill>
              </a:rPr>
              <a:t>Јавно </a:t>
            </a:r>
            <a:r>
              <a:rPr lang="ru-RU" sz="1600" b="1" dirty="0">
                <a:solidFill>
                  <a:srgbClr val="FF0066"/>
                </a:solidFill>
              </a:rPr>
              <a:t>предузеће за газдовање шумама „Србијашуме“</a:t>
            </a:r>
            <a:r>
              <a:rPr lang="ru-RU" sz="1600" b="1" dirty="0"/>
              <a:t> </a:t>
            </a:r>
            <a:r>
              <a:rPr lang="ru-RU" sz="1600" b="1" dirty="0" smtClean="0"/>
              <a:t>- седиште </a:t>
            </a:r>
            <a:r>
              <a:rPr lang="ru-RU" sz="1600" b="1" dirty="0"/>
              <a:t>у </a:t>
            </a:r>
            <a:r>
              <a:rPr lang="ru-RU" sz="1600" b="1" dirty="0" smtClean="0"/>
              <a:t>Београду</a:t>
            </a:r>
            <a:endParaRPr lang="ru-RU" sz="1600" b="1" dirty="0"/>
          </a:p>
          <a:p>
            <a:r>
              <a:rPr lang="ru-RU" sz="1600" b="1" dirty="0"/>
              <a:t>Делатност </a:t>
            </a:r>
            <a:r>
              <a:rPr lang="ru-RU" sz="1600" b="1" dirty="0" smtClean="0"/>
              <a:t>ЈП </a:t>
            </a:r>
            <a:r>
              <a:rPr lang="ru-RU" sz="1600" b="1" dirty="0"/>
              <a:t>„Србијашуме“ </a:t>
            </a:r>
            <a:r>
              <a:rPr lang="ru-RU" sz="1600" b="1" dirty="0" smtClean="0"/>
              <a:t>је:</a:t>
            </a:r>
            <a:endParaRPr lang="ru-RU" sz="1600" b="1" dirty="0"/>
          </a:p>
          <a:p>
            <a:pPr>
              <a:buFont typeface="Calibri" panose="020F0502020204030204" pitchFamily="34" charset="0"/>
              <a:buChar char="-"/>
            </a:pPr>
            <a:r>
              <a:rPr lang="ru-RU" sz="1600" b="1" dirty="0"/>
              <a:t>г</a:t>
            </a:r>
            <a:r>
              <a:rPr lang="ru-RU" sz="1600" b="1" dirty="0" smtClean="0"/>
              <a:t>ајење</a:t>
            </a:r>
            <a:r>
              <a:rPr lang="ru-RU" sz="1600" b="1" dirty="0"/>
              <a:t>, одржавање и обнова шума, реконструкција и мелиорација </a:t>
            </a:r>
            <a:r>
              <a:rPr lang="ru-RU" sz="1600" b="1" dirty="0" smtClean="0"/>
              <a:t>деградираних шума </a:t>
            </a:r>
            <a:r>
              <a:rPr lang="ru-RU" sz="1600" b="1" dirty="0"/>
              <a:t>и шикара, производња шумског семена и садног </a:t>
            </a:r>
            <a:r>
              <a:rPr lang="ru-RU" sz="1600" b="1" dirty="0" smtClean="0"/>
              <a:t>материјала и </a:t>
            </a:r>
            <a:r>
              <a:rPr lang="ru-RU" sz="1600" b="1" dirty="0"/>
              <a:t>подизање нових шума и шумских </a:t>
            </a:r>
            <a:r>
              <a:rPr lang="ru-RU" sz="1600" b="1" dirty="0" smtClean="0"/>
              <a:t>засада</a:t>
            </a:r>
            <a:endParaRPr lang="ru-RU" sz="1600" b="1" dirty="0"/>
          </a:p>
          <a:p>
            <a:pPr>
              <a:buFont typeface="Calibri" panose="020F0502020204030204" pitchFamily="34" charset="0"/>
              <a:buChar char="-"/>
            </a:pPr>
            <a:r>
              <a:rPr lang="ru-RU" sz="1600" b="1" dirty="0"/>
              <a:t>п</a:t>
            </a:r>
            <a:r>
              <a:rPr lang="ru-RU" sz="1600" b="1" dirty="0" smtClean="0"/>
              <a:t>роизводња </a:t>
            </a:r>
            <a:r>
              <a:rPr lang="ru-RU" sz="1600" b="1" dirty="0"/>
              <a:t>шумских сортимената и коришћење других шумских </a:t>
            </a:r>
            <a:r>
              <a:rPr lang="ru-RU" sz="1600" b="1" dirty="0" smtClean="0"/>
              <a:t>производа и </a:t>
            </a:r>
            <a:r>
              <a:rPr lang="ru-RU" sz="1600" b="1" dirty="0"/>
              <a:t>њихов транспорт, коришћење шума за рекреацију, узгој и лов </a:t>
            </a:r>
            <a:r>
              <a:rPr lang="ru-RU" sz="1600" b="1" dirty="0" smtClean="0"/>
              <a:t>дивљачи и </a:t>
            </a:r>
            <a:r>
              <a:rPr lang="ru-RU" sz="1600" b="1" dirty="0"/>
              <a:t>друго коришћење </a:t>
            </a:r>
            <a:r>
              <a:rPr lang="ru-RU" sz="1600" b="1" dirty="0" smtClean="0"/>
              <a:t>шума</a:t>
            </a:r>
            <a:endParaRPr lang="ru-RU" sz="1600" b="1" dirty="0"/>
          </a:p>
          <a:p>
            <a:pPr>
              <a:buFont typeface="Calibri" panose="020F0502020204030204" pitchFamily="34" charset="0"/>
              <a:buChar char="-"/>
            </a:pPr>
            <a:r>
              <a:rPr lang="ru-RU" sz="1600" b="1" dirty="0" smtClean="0"/>
              <a:t>пројектовање</a:t>
            </a:r>
            <a:r>
              <a:rPr lang="ru-RU" sz="1600" b="1" dirty="0"/>
              <a:t>, изградња и одржавање шумских саобраћајница, </a:t>
            </a:r>
            <a:r>
              <a:rPr lang="ru-RU" sz="1600" b="1" dirty="0" smtClean="0"/>
              <a:t>паркова и </a:t>
            </a:r>
            <a:r>
              <a:rPr lang="ru-RU" sz="1600" b="1" dirty="0"/>
              <a:t>зелених рекреативних површина и других објеката који служе </a:t>
            </a:r>
            <a:r>
              <a:rPr lang="ru-RU" sz="1600" b="1" dirty="0" smtClean="0"/>
              <a:t>газдовању шумама</a:t>
            </a:r>
            <a:endParaRPr lang="ru-RU" sz="1600" b="1" dirty="0"/>
          </a:p>
          <a:p>
            <a:pPr>
              <a:buFont typeface="Calibri" panose="020F0502020204030204" pitchFamily="34" charset="0"/>
              <a:buChar char="-"/>
            </a:pPr>
            <a:r>
              <a:rPr lang="ru-RU" sz="1600" b="1" dirty="0" smtClean="0"/>
              <a:t>израда </a:t>
            </a:r>
            <a:r>
              <a:rPr lang="ru-RU" sz="1600" b="1" dirty="0"/>
              <a:t>програма, пројеката и основа газдовања </a:t>
            </a:r>
            <a:r>
              <a:rPr lang="ru-RU" sz="1600" b="1" dirty="0" smtClean="0"/>
              <a:t>шумама</a:t>
            </a:r>
            <a:endParaRPr lang="ru-RU" sz="1600" b="1" dirty="0"/>
          </a:p>
          <a:p>
            <a:pPr>
              <a:buFont typeface="Calibri" panose="020F0502020204030204" pitchFamily="34" charset="0"/>
              <a:buChar char="-"/>
            </a:pPr>
            <a:r>
              <a:rPr lang="ru-RU" sz="1600" b="1" dirty="0" smtClean="0"/>
              <a:t>трговина </a:t>
            </a:r>
            <a:r>
              <a:rPr lang="ru-RU" sz="1600" b="1" dirty="0"/>
              <a:t>на велико и </a:t>
            </a:r>
            <a:r>
              <a:rPr lang="ru-RU" sz="1600" b="1" dirty="0" smtClean="0"/>
              <a:t>мало</a:t>
            </a:r>
            <a:endParaRPr lang="ru-RU" sz="1600" b="1" dirty="0"/>
          </a:p>
          <a:p>
            <a:pPr>
              <a:buFont typeface="Calibri" panose="020F0502020204030204" pitchFamily="34" charset="0"/>
              <a:buChar char="-"/>
            </a:pPr>
            <a:r>
              <a:rPr lang="ru-RU" sz="1600" b="1" dirty="0" smtClean="0"/>
              <a:t>спољнотрговински промет</a:t>
            </a:r>
            <a:endParaRPr lang="ru-RU" sz="1600" b="1" dirty="0"/>
          </a:p>
          <a:p>
            <a:pPr>
              <a:buFont typeface="Calibri" panose="020F0502020204030204" pitchFamily="34" charset="0"/>
              <a:buChar char="-"/>
            </a:pPr>
            <a:r>
              <a:rPr lang="ru-RU" sz="1600" b="1" dirty="0" smtClean="0"/>
              <a:t> ...</a:t>
            </a:r>
            <a:endParaRPr lang="ru-RU" sz="1600" b="1" dirty="0"/>
          </a:p>
          <a:p>
            <a:r>
              <a:rPr lang="ru-RU" sz="1600" b="1" dirty="0">
                <a:solidFill>
                  <a:srgbClr val="FF0066"/>
                </a:solidFill>
              </a:rPr>
              <a:t>Газдовање шумама </a:t>
            </a:r>
            <a:r>
              <a:rPr lang="ru-RU" sz="1600" b="1" dirty="0" smtClean="0"/>
              <a:t>обухвата </a:t>
            </a:r>
            <a:r>
              <a:rPr lang="ru-RU" sz="1600" b="1" dirty="0"/>
              <a:t>гајење </a:t>
            </a:r>
            <a:r>
              <a:rPr lang="ru-RU" sz="1600" b="1" dirty="0" smtClean="0"/>
              <a:t>шума,  изградњу </a:t>
            </a:r>
            <a:r>
              <a:rPr lang="ru-RU" sz="1600" b="1" dirty="0"/>
              <a:t>и одржавање шумских саобраћајница и других објеката који </a:t>
            </a:r>
            <a:r>
              <a:rPr lang="ru-RU" sz="1600" b="1" dirty="0" smtClean="0"/>
              <a:t>служе газдовању шумама, унапређивање </a:t>
            </a:r>
            <a:r>
              <a:rPr lang="ru-RU" sz="1600" b="1" dirty="0"/>
              <a:t>свих функција </a:t>
            </a:r>
            <a:r>
              <a:rPr lang="ru-RU" sz="1600" b="1" dirty="0" smtClean="0"/>
              <a:t>шума</a:t>
            </a:r>
            <a:endParaRPr lang="ru-RU" sz="1600" b="1" dirty="0"/>
          </a:p>
          <a:p>
            <a:r>
              <a:rPr lang="ru-RU" sz="1600" b="1" dirty="0"/>
              <a:t>Опште смернице развоја и унапређивања шума утврђују се </a:t>
            </a:r>
            <a:r>
              <a:rPr lang="ru-RU" sz="1600" b="1" dirty="0">
                <a:solidFill>
                  <a:srgbClr val="FF0066"/>
                </a:solidFill>
              </a:rPr>
              <a:t>Основом за </a:t>
            </a:r>
            <a:r>
              <a:rPr lang="ru-RU" sz="1600" b="1" dirty="0" smtClean="0">
                <a:solidFill>
                  <a:srgbClr val="FF0066"/>
                </a:solidFill>
              </a:rPr>
              <a:t>шуме Србије </a:t>
            </a:r>
            <a:r>
              <a:rPr lang="ru-RU" sz="1600" b="1" dirty="0" smtClean="0"/>
              <a:t>-  </a:t>
            </a:r>
            <a:r>
              <a:rPr lang="ru-RU" sz="1600" b="1" dirty="0"/>
              <a:t>доноси Влада </a:t>
            </a:r>
            <a:r>
              <a:rPr lang="ru-RU" sz="1600" b="1" dirty="0" smtClean="0"/>
              <a:t>РС </a:t>
            </a:r>
            <a:r>
              <a:rPr lang="ru-RU" sz="1600" b="1" dirty="0"/>
              <a:t>за период од </a:t>
            </a:r>
            <a:r>
              <a:rPr lang="ru-RU" sz="1600" b="1" dirty="0" smtClean="0"/>
              <a:t>20 година</a:t>
            </a:r>
            <a:endParaRPr lang="ru-RU" sz="1600" b="1" dirty="0"/>
          </a:p>
          <a:p>
            <a:endParaRPr lang="ru-RU" sz="1600" b="1" dirty="0"/>
          </a:p>
        </p:txBody>
      </p:sp>
    </p:spTree>
    <p:extLst>
      <p:ext uri="{BB962C8B-B14F-4D97-AF65-F5344CB8AC3E}">
        <p14:creationId xmlns:p14="http://schemas.microsoft.com/office/powerpoint/2010/main" val="1113311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504056"/>
          </a:xfrm>
          <a:solidFill>
            <a:srgbClr val="99FF33"/>
          </a:solidFill>
        </p:spPr>
        <p:txBody>
          <a:bodyPr>
            <a:normAutofit/>
          </a:bodyPr>
          <a:lstStyle/>
          <a:p>
            <a:r>
              <a:rPr lang="ru-RU" sz="2400" b="1" dirty="0"/>
              <a:t>ЗАКОН О </a:t>
            </a:r>
            <a:r>
              <a:rPr lang="ru-RU" sz="2400" b="1" dirty="0" smtClean="0"/>
              <a:t>ШУМАМА</a:t>
            </a:r>
            <a:endParaRPr lang="en-US" sz="2400" dirty="0"/>
          </a:p>
        </p:txBody>
      </p:sp>
      <p:sp>
        <p:nvSpPr>
          <p:cNvPr id="3" name="Content Placeholder 2"/>
          <p:cNvSpPr>
            <a:spLocks noGrp="1"/>
          </p:cNvSpPr>
          <p:nvPr>
            <p:ph idx="1"/>
          </p:nvPr>
        </p:nvSpPr>
        <p:spPr>
          <a:xfrm>
            <a:off x="369876" y="980728"/>
            <a:ext cx="8424936" cy="4525963"/>
          </a:xfrm>
        </p:spPr>
        <p:txBody>
          <a:bodyPr>
            <a:noAutofit/>
          </a:bodyPr>
          <a:lstStyle/>
          <a:p>
            <a:pPr>
              <a:spcBef>
                <a:spcPts val="0"/>
              </a:spcBef>
            </a:pPr>
            <a:r>
              <a:rPr lang="ru-RU" sz="1600" b="1" dirty="0" smtClean="0"/>
              <a:t>Обавезе корисника </a:t>
            </a:r>
            <a:r>
              <a:rPr lang="ru-RU" sz="1600" b="1" dirty="0"/>
              <a:t>и </a:t>
            </a:r>
            <a:r>
              <a:rPr lang="ru-RU" sz="1600" b="1" dirty="0" smtClean="0"/>
              <a:t>власника: да прилагоде газдовање </a:t>
            </a:r>
            <a:r>
              <a:rPr lang="ru-RU" sz="1600" b="1" dirty="0"/>
              <a:t>шумама начину газдовања високим шумама као </a:t>
            </a:r>
            <a:r>
              <a:rPr lang="ru-RU" sz="1600" b="1" dirty="0" smtClean="0"/>
              <a:t>основном облику </a:t>
            </a:r>
            <a:r>
              <a:rPr lang="ru-RU" sz="1600" b="1" dirty="0"/>
              <a:t>гајења </a:t>
            </a:r>
            <a:r>
              <a:rPr lang="ru-RU" sz="1600" b="1" dirty="0" smtClean="0"/>
              <a:t>шума, да </a:t>
            </a:r>
            <a:r>
              <a:rPr lang="ru-RU" sz="1600" b="1" dirty="0"/>
              <a:t>обезбеде природни начин обнављања шума, </a:t>
            </a:r>
            <a:r>
              <a:rPr lang="ru-RU" sz="1600" b="1" dirty="0" smtClean="0"/>
              <a:t>примењују мере </a:t>
            </a:r>
            <a:r>
              <a:rPr lang="ru-RU" sz="1600" b="1" dirty="0"/>
              <a:t>неге и заштите шума, пошумљавају пожаришта, површине оголеле </a:t>
            </a:r>
            <a:r>
              <a:rPr lang="ru-RU" sz="1600" b="1" dirty="0" smtClean="0"/>
              <a:t>деловањем природних </a:t>
            </a:r>
            <a:r>
              <a:rPr lang="ru-RU" sz="1600" b="1" dirty="0"/>
              <a:t>чинилаца, биљних болести, да шумска земљишта штите од даље </a:t>
            </a:r>
            <a:r>
              <a:rPr lang="ru-RU" sz="1600" b="1" dirty="0" smtClean="0"/>
              <a:t>деградације и ерозије </a:t>
            </a:r>
          </a:p>
          <a:p>
            <a:pPr>
              <a:spcBef>
                <a:spcPts val="0"/>
              </a:spcBef>
            </a:pPr>
            <a:endParaRPr lang="ru-RU" sz="800" b="1" dirty="0" smtClean="0"/>
          </a:p>
          <a:p>
            <a:pPr>
              <a:spcBef>
                <a:spcPts val="0"/>
              </a:spcBef>
            </a:pPr>
            <a:r>
              <a:rPr lang="ru-RU" sz="1600" b="1" dirty="0" smtClean="0"/>
              <a:t>У </a:t>
            </a:r>
            <a:r>
              <a:rPr lang="ru-RU" sz="1600" b="1" dirty="0"/>
              <a:t>шумама које се природно обнављају сеча шума се врши у доба </a:t>
            </a:r>
            <a:r>
              <a:rPr lang="ru-RU" sz="1600" b="1" dirty="0" smtClean="0"/>
              <a:t>мировања вегетације - сеча </a:t>
            </a:r>
            <a:r>
              <a:rPr lang="ru-RU" sz="1600" b="1" dirty="0"/>
              <a:t>шума може да се врши тек после одабирања, обележавања</a:t>
            </a:r>
          </a:p>
          <a:p>
            <a:pPr>
              <a:spcBef>
                <a:spcPts val="0"/>
              </a:spcBef>
            </a:pPr>
            <a:endParaRPr lang="ru-RU" sz="800" b="1" dirty="0" smtClean="0"/>
          </a:p>
          <a:p>
            <a:pPr>
              <a:spcBef>
                <a:spcPts val="0"/>
              </a:spcBef>
            </a:pPr>
            <a:r>
              <a:rPr lang="ru-RU" sz="1600" b="1" dirty="0" smtClean="0"/>
              <a:t>Законом </a:t>
            </a:r>
            <a:r>
              <a:rPr lang="ru-RU" sz="1600" b="1" dirty="0"/>
              <a:t>су прописане и одређене </a:t>
            </a:r>
            <a:r>
              <a:rPr lang="ru-RU" sz="1600" b="1" dirty="0" smtClean="0"/>
              <a:t>забране:</a:t>
            </a:r>
          </a:p>
          <a:p>
            <a:pPr>
              <a:spcBef>
                <a:spcPts val="0"/>
              </a:spcBef>
              <a:buFont typeface="Calibri" panose="020F0502020204030204" pitchFamily="34" charset="0"/>
              <a:buChar char="-"/>
            </a:pPr>
            <a:r>
              <a:rPr lang="ru-RU" sz="1600" b="1" dirty="0" smtClean="0"/>
              <a:t>забрањено </a:t>
            </a:r>
            <a:r>
              <a:rPr lang="ru-RU" sz="1600" b="1" dirty="0"/>
              <a:t>је </a:t>
            </a:r>
            <a:r>
              <a:rPr lang="ru-RU" sz="1600" b="1" dirty="0" smtClean="0"/>
              <a:t>пустошење и </a:t>
            </a:r>
            <a:r>
              <a:rPr lang="ru-RU" sz="1600" b="1" dirty="0"/>
              <a:t>крчење </a:t>
            </a:r>
            <a:r>
              <a:rPr lang="ru-RU" sz="1600" b="1" dirty="0" smtClean="0"/>
              <a:t>шума</a:t>
            </a:r>
          </a:p>
          <a:p>
            <a:pPr>
              <a:spcBef>
                <a:spcPts val="0"/>
              </a:spcBef>
              <a:buFont typeface="Calibri" panose="020F0502020204030204" pitchFamily="34" charset="0"/>
              <a:buChar char="-"/>
            </a:pPr>
            <a:r>
              <a:rPr lang="ru-RU" sz="1600" b="1" dirty="0" smtClean="0"/>
              <a:t>чиста </a:t>
            </a:r>
            <a:r>
              <a:rPr lang="ru-RU" sz="1600" b="1" dirty="0"/>
              <a:t>сеча која није одобрена као редован вид </a:t>
            </a:r>
            <a:r>
              <a:rPr lang="ru-RU" sz="1600" b="1" dirty="0" smtClean="0"/>
              <a:t>обнављања шума</a:t>
            </a:r>
          </a:p>
          <a:p>
            <a:pPr>
              <a:spcBef>
                <a:spcPts val="0"/>
              </a:spcBef>
              <a:buFont typeface="Calibri" panose="020F0502020204030204" pitchFamily="34" charset="0"/>
              <a:buChar char="-"/>
            </a:pPr>
            <a:r>
              <a:rPr lang="ru-RU" sz="1600" b="1" dirty="0" smtClean="0"/>
              <a:t>сеча </a:t>
            </a:r>
            <a:r>
              <a:rPr lang="ru-RU" sz="1600" b="1" dirty="0"/>
              <a:t>ретких врста дрвећа попут Панчићеве </a:t>
            </a:r>
            <a:r>
              <a:rPr lang="ru-RU" sz="1600" b="1" dirty="0" smtClean="0"/>
              <a:t>оморике</a:t>
            </a:r>
          </a:p>
          <a:p>
            <a:pPr>
              <a:spcBef>
                <a:spcPts val="0"/>
              </a:spcBef>
              <a:buFont typeface="Calibri" panose="020F0502020204030204" pitchFamily="34" charset="0"/>
              <a:buChar char="-"/>
            </a:pPr>
            <a:r>
              <a:rPr lang="ru-RU" sz="1600" b="1" dirty="0" smtClean="0"/>
              <a:t>сакупљање </a:t>
            </a:r>
            <a:r>
              <a:rPr lang="ru-RU" sz="1600" b="1" dirty="0"/>
              <a:t>шумских </a:t>
            </a:r>
            <a:r>
              <a:rPr lang="ru-RU" sz="1600" b="1" dirty="0" smtClean="0"/>
              <a:t>плодова и </a:t>
            </a:r>
            <a:r>
              <a:rPr lang="ru-RU" sz="1600" b="1" dirty="0"/>
              <a:t>биља који су заштићени посебним </a:t>
            </a:r>
            <a:r>
              <a:rPr lang="ru-RU" sz="1600" b="1" dirty="0" smtClean="0"/>
              <a:t>прописом</a:t>
            </a:r>
          </a:p>
          <a:p>
            <a:pPr>
              <a:spcBef>
                <a:spcPts val="0"/>
              </a:spcBef>
              <a:buFont typeface="Calibri" panose="020F0502020204030204" pitchFamily="34" charset="0"/>
              <a:buChar char="-"/>
            </a:pPr>
            <a:r>
              <a:rPr lang="ru-RU" sz="1600" b="1" dirty="0" smtClean="0"/>
              <a:t>сеча четинарских стабала </a:t>
            </a:r>
            <a:r>
              <a:rPr lang="ru-RU" sz="1600" b="1" dirty="0"/>
              <a:t>за новогодишње и друге </a:t>
            </a:r>
            <a:r>
              <a:rPr lang="ru-RU" sz="1600" b="1" dirty="0" smtClean="0"/>
              <a:t>празнике</a:t>
            </a:r>
            <a:r>
              <a:rPr lang="ru-RU" sz="1600" b="1" dirty="0"/>
              <a:t> </a:t>
            </a:r>
            <a:r>
              <a:rPr lang="ru-RU" sz="1600" b="1" dirty="0" smtClean="0"/>
              <a:t>- за </a:t>
            </a:r>
            <a:r>
              <a:rPr lang="ru-RU" sz="1600" b="1" dirty="0"/>
              <a:t>четинарска </a:t>
            </a:r>
            <a:r>
              <a:rPr lang="ru-RU" sz="1600" b="1" dirty="0" smtClean="0"/>
              <a:t>стабла намењена </a:t>
            </a:r>
            <a:r>
              <a:rPr lang="ru-RU" sz="1600" b="1" dirty="0"/>
              <a:t>за новогодишње и друге празнике издаје се пропратница, </a:t>
            </a:r>
            <a:r>
              <a:rPr lang="ru-RU" sz="1600" b="1" dirty="0" smtClean="0"/>
              <a:t>односно отпремница</a:t>
            </a:r>
          </a:p>
          <a:p>
            <a:pPr>
              <a:spcBef>
                <a:spcPts val="0"/>
              </a:spcBef>
            </a:pPr>
            <a:endParaRPr lang="ru-RU" sz="800" b="1" dirty="0" smtClean="0"/>
          </a:p>
          <a:p>
            <a:pPr>
              <a:spcBef>
                <a:spcPts val="0"/>
              </a:spcBef>
            </a:pPr>
            <a:r>
              <a:rPr lang="ru-RU" sz="1600" b="1" dirty="0" smtClean="0"/>
              <a:t>За </a:t>
            </a:r>
            <a:r>
              <a:rPr lang="ru-RU" sz="1600" b="1" dirty="0"/>
              <a:t>коришћење шума се уводи </a:t>
            </a:r>
            <a:r>
              <a:rPr lang="ru-RU" sz="1600" b="1" dirty="0" smtClean="0"/>
              <a:t>накнада за </a:t>
            </a:r>
            <a:r>
              <a:rPr lang="ru-RU" sz="1600" b="1" dirty="0"/>
              <a:t>посечено дрво</a:t>
            </a:r>
            <a:r>
              <a:rPr lang="ru-RU" sz="1600" b="1" dirty="0" smtClean="0"/>
              <a:t>, </a:t>
            </a:r>
            <a:r>
              <a:rPr lang="ru-RU" sz="1600" b="1" dirty="0"/>
              <a:t>за коришћење шумског земљишта кад се даје у закуп</a:t>
            </a:r>
            <a:r>
              <a:rPr lang="ru-RU" sz="1600" b="1" dirty="0" smtClean="0"/>
              <a:t>,  </a:t>
            </a:r>
            <a:r>
              <a:rPr lang="ru-RU" sz="1600" b="1" dirty="0"/>
              <a:t>за коришћење шумског земљишта кад се даје на </a:t>
            </a:r>
            <a:r>
              <a:rPr lang="ru-RU" sz="1600" b="1" dirty="0" smtClean="0"/>
              <a:t>испашу</a:t>
            </a:r>
            <a:endParaRPr lang="ru-RU" sz="1600" b="1" dirty="0"/>
          </a:p>
          <a:p>
            <a:pPr>
              <a:spcBef>
                <a:spcPts val="0"/>
              </a:spcBef>
            </a:pPr>
            <a:endParaRPr lang="ru-RU" sz="800" b="1" dirty="0" smtClean="0"/>
          </a:p>
          <a:p>
            <a:pPr>
              <a:spcBef>
                <a:spcPts val="0"/>
              </a:spcBef>
            </a:pPr>
            <a:r>
              <a:rPr lang="ru-RU" sz="1600" b="1" dirty="0" smtClean="0"/>
              <a:t>Корисник </a:t>
            </a:r>
            <a:r>
              <a:rPr lang="ru-RU" sz="1600" b="1" dirty="0"/>
              <a:t>је дужан да донесе план заштите </a:t>
            </a:r>
            <a:r>
              <a:rPr lang="ru-RU" sz="1600" b="1" dirty="0" smtClean="0"/>
              <a:t>шума од </a:t>
            </a:r>
            <a:r>
              <a:rPr lang="ru-RU" sz="1600" b="1" dirty="0"/>
              <a:t>пожара у коме се утврђују превентивне и друге мере за заштиту шума од </a:t>
            </a:r>
            <a:r>
              <a:rPr lang="ru-RU" sz="1600" b="1" dirty="0" smtClean="0"/>
              <a:t>пожара</a:t>
            </a:r>
            <a:endParaRPr lang="ru-RU" sz="1600" b="1" dirty="0"/>
          </a:p>
          <a:p>
            <a:pPr>
              <a:spcBef>
                <a:spcPts val="0"/>
              </a:spcBef>
            </a:pPr>
            <a:endParaRPr lang="ru-RU" sz="800" b="1" dirty="0" smtClean="0"/>
          </a:p>
          <a:p>
            <a:pPr>
              <a:spcBef>
                <a:spcPts val="0"/>
              </a:spcBef>
            </a:pPr>
            <a:r>
              <a:rPr lang="ru-RU" sz="1600" b="1" dirty="0" smtClean="0"/>
              <a:t>Инспекцијски </a:t>
            </a:r>
            <a:r>
              <a:rPr lang="ru-RU" sz="1600" b="1" dirty="0"/>
              <a:t>надзор над извршавањем </a:t>
            </a:r>
            <a:r>
              <a:rPr lang="ru-RU" sz="1600" b="1" dirty="0" smtClean="0"/>
              <a:t>закона - шумарске инспекције – шумарски инспектори</a:t>
            </a:r>
            <a:endParaRPr lang="ru-RU" sz="1600" b="1" dirty="0"/>
          </a:p>
          <a:p>
            <a:pPr>
              <a:spcBef>
                <a:spcPts val="0"/>
              </a:spcBef>
            </a:pPr>
            <a:endParaRPr lang="ru-RU" sz="1600" b="1" dirty="0"/>
          </a:p>
          <a:p>
            <a:pPr>
              <a:spcBef>
                <a:spcPts val="0"/>
              </a:spcBef>
            </a:pPr>
            <a:endParaRPr lang="ru-RU" sz="1600" b="1" dirty="0"/>
          </a:p>
        </p:txBody>
      </p:sp>
    </p:spTree>
    <p:extLst>
      <p:ext uri="{BB962C8B-B14F-4D97-AF65-F5344CB8AC3E}">
        <p14:creationId xmlns:p14="http://schemas.microsoft.com/office/powerpoint/2010/main" val="50614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8"/>
          </a:xfrm>
          <a:solidFill>
            <a:srgbClr val="99FF33"/>
          </a:solidFill>
        </p:spPr>
        <p:txBody>
          <a:bodyPr>
            <a:noAutofit/>
          </a:bodyPr>
          <a:lstStyle/>
          <a:p>
            <a:r>
              <a:rPr lang="ru-RU" sz="2400" b="1" dirty="0" smtClean="0"/>
              <a:t>ЗАКОН </a:t>
            </a:r>
            <a:r>
              <a:rPr lang="ru-RU" sz="2400" b="1" dirty="0"/>
              <a:t>О ЗАШТИТИ </a:t>
            </a:r>
            <a:r>
              <a:rPr lang="ru-RU" sz="2400" b="1" dirty="0" smtClean="0"/>
              <a:t>ПРИРОДЕ</a:t>
            </a:r>
            <a:endParaRPr lang="en-US" sz="2400" dirty="0"/>
          </a:p>
        </p:txBody>
      </p:sp>
      <p:sp>
        <p:nvSpPr>
          <p:cNvPr id="3" name="Content Placeholder 2"/>
          <p:cNvSpPr>
            <a:spLocks noGrp="1"/>
          </p:cNvSpPr>
          <p:nvPr>
            <p:ph idx="1"/>
          </p:nvPr>
        </p:nvSpPr>
        <p:spPr>
          <a:xfrm>
            <a:off x="467544" y="980728"/>
            <a:ext cx="8136904" cy="4525963"/>
          </a:xfrm>
        </p:spPr>
        <p:txBody>
          <a:bodyPr>
            <a:noAutofit/>
          </a:bodyPr>
          <a:lstStyle/>
          <a:p>
            <a:r>
              <a:rPr lang="ru-RU" sz="1600" b="1" dirty="0" smtClean="0"/>
              <a:t>Уређује </a:t>
            </a:r>
            <a:r>
              <a:rPr lang="ru-RU" sz="1600" b="1" dirty="0"/>
              <a:t>се </a:t>
            </a:r>
            <a:r>
              <a:rPr lang="ru-RU" sz="1600" b="1" dirty="0" smtClean="0">
                <a:solidFill>
                  <a:srgbClr val="FF0066"/>
                </a:solidFill>
              </a:rPr>
              <a:t>заштита </a:t>
            </a:r>
            <a:r>
              <a:rPr lang="ru-RU" sz="1600" b="1" dirty="0">
                <a:solidFill>
                  <a:srgbClr val="FF0066"/>
                </a:solidFill>
              </a:rPr>
              <a:t>и очување природе, </a:t>
            </a:r>
            <a:r>
              <a:rPr lang="ru-RU" sz="1600" b="1" dirty="0" smtClean="0">
                <a:solidFill>
                  <a:srgbClr val="FF0066"/>
                </a:solidFill>
              </a:rPr>
              <a:t>биолошке, геолошке </a:t>
            </a:r>
            <a:r>
              <a:rPr lang="ru-RU" sz="1600" b="1" dirty="0">
                <a:solidFill>
                  <a:srgbClr val="FF0066"/>
                </a:solidFill>
              </a:rPr>
              <a:t>и предеоне разноврсности као дела животне </a:t>
            </a:r>
            <a:r>
              <a:rPr lang="ru-RU" sz="1600" b="1" dirty="0" smtClean="0">
                <a:solidFill>
                  <a:srgbClr val="FF0066"/>
                </a:solidFill>
              </a:rPr>
              <a:t>средине</a:t>
            </a:r>
          </a:p>
          <a:p>
            <a:r>
              <a:rPr lang="ru-RU" sz="1600" b="1" dirty="0"/>
              <a:t>О</a:t>
            </a:r>
            <a:r>
              <a:rPr lang="sr-Cyrl-RS" sz="1600" b="1" dirty="0" smtClean="0"/>
              <a:t>стварују  се циљеви : </a:t>
            </a:r>
            <a:r>
              <a:rPr lang="sr-Cyrl-RS" sz="1600" b="1" dirty="0"/>
              <a:t>очување биолошке разноврсности, </a:t>
            </a:r>
            <a:r>
              <a:rPr lang="sr-Cyrl-RS" sz="1600" b="1" dirty="0" smtClean="0"/>
              <a:t>усклађивање </a:t>
            </a:r>
            <a:r>
              <a:rPr lang="ru-RU" sz="1600" b="1" dirty="0" smtClean="0"/>
              <a:t>људских </a:t>
            </a:r>
            <a:r>
              <a:rPr lang="ru-RU" sz="1600" b="1" dirty="0"/>
              <a:t>активности и економски исплативих пројеката са одрживим </a:t>
            </a:r>
            <a:r>
              <a:rPr lang="ru-RU" sz="1600" b="1" dirty="0" smtClean="0"/>
              <a:t>коришћењем природних </a:t>
            </a:r>
            <a:r>
              <a:rPr lang="ru-RU" sz="1600" b="1" dirty="0"/>
              <a:t>ресурса, благовремено спречавање људских активности које </a:t>
            </a:r>
            <a:r>
              <a:rPr lang="ru-RU" sz="1600" b="1" dirty="0" smtClean="0"/>
              <a:t>могу довести </a:t>
            </a:r>
            <a:r>
              <a:rPr lang="ru-RU" sz="1600" b="1" dirty="0"/>
              <a:t>до трајног осиромашења биолошке, геолошке и предеоне </a:t>
            </a:r>
            <a:r>
              <a:rPr lang="ru-RU" sz="1600" b="1" dirty="0" smtClean="0"/>
              <a:t>разноврсности</a:t>
            </a:r>
            <a:r>
              <a:rPr lang="ru-RU" sz="1600" b="1" dirty="0" smtClean="0"/>
              <a:t>...</a:t>
            </a:r>
          </a:p>
          <a:p>
            <a:endParaRPr lang="sr-Cyrl-RS" sz="1600" b="1" dirty="0" smtClean="0">
              <a:solidFill>
                <a:srgbClr val="FF0066"/>
              </a:solidFill>
            </a:endParaRPr>
          </a:p>
          <a:p>
            <a:pPr marL="0" indent="0">
              <a:buNone/>
            </a:pPr>
            <a:r>
              <a:rPr lang="sr-Cyrl-RS" sz="1600" b="1" dirty="0" smtClean="0">
                <a:solidFill>
                  <a:srgbClr val="FF0066"/>
                </a:solidFill>
              </a:rPr>
              <a:t>Начела заштите природе:</a:t>
            </a:r>
          </a:p>
          <a:p>
            <a:r>
              <a:rPr lang="ru-RU" sz="1600" b="1" dirty="0" smtClean="0">
                <a:solidFill>
                  <a:srgbClr val="FF0066"/>
                </a:solidFill>
              </a:rPr>
              <a:t>Начело високог степена заштите природе </a:t>
            </a:r>
            <a:r>
              <a:rPr lang="ru-RU" sz="1600" b="1" dirty="0" smtClean="0"/>
              <a:t>‐ свако је дужан да при предузимању активности допринесе заштити и унапређивању природе, биолошке, геолошке и предеоне разноврсности, очувању општекорисних функција природе и природне равнотеже</a:t>
            </a:r>
          </a:p>
          <a:p>
            <a:r>
              <a:rPr lang="ru-RU" sz="1600" b="1" dirty="0" smtClean="0">
                <a:solidFill>
                  <a:srgbClr val="FF0066"/>
                </a:solidFill>
              </a:rPr>
              <a:t>Начело одрживог коришћења природних ресурса </a:t>
            </a:r>
            <a:r>
              <a:rPr lang="ru-RU" sz="1600" b="1" dirty="0" smtClean="0"/>
              <a:t>– природни ресурси се могу користити само до степена и на начин којима се не угрожава разноврсност и функционисање природних система и процеса</a:t>
            </a:r>
          </a:p>
          <a:p>
            <a:r>
              <a:rPr lang="ru-RU" sz="1600" b="1" dirty="0" smtClean="0">
                <a:solidFill>
                  <a:srgbClr val="FF0066"/>
                </a:solidFill>
              </a:rPr>
              <a:t>Начело "корисник плаћа" </a:t>
            </a:r>
            <a:r>
              <a:rPr lang="ru-RU" sz="1600" b="1" dirty="0" smtClean="0"/>
              <a:t>‐ корисник природног ресурса и заштићеног природног добра </a:t>
            </a:r>
            <a:r>
              <a:rPr lang="ru-RU" sz="1600" b="1" dirty="0"/>
              <a:t>дужан је да плати накнаду за њихово </a:t>
            </a:r>
            <a:r>
              <a:rPr lang="ru-RU" sz="1600" b="1" dirty="0" smtClean="0"/>
              <a:t>коришћење</a:t>
            </a:r>
          </a:p>
          <a:p>
            <a:r>
              <a:rPr lang="ru-RU" sz="1600" b="1" dirty="0" smtClean="0">
                <a:solidFill>
                  <a:srgbClr val="FF0066"/>
                </a:solidFill>
              </a:rPr>
              <a:t>Начело </a:t>
            </a:r>
            <a:r>
              <a:rPr lang="ru-RU" sz="1600" b="1" dirty="0">
                <a:solidFill>
                  <a:srgbClr val="FF0066"/>
                </a:solidFill>
              </a:rPr>
              <a:t>сарадње </a:t>
            </a:r>
            <a:r>
              <a:rPr lang="ru-RU" sz="1600" b="1" dirty="0"/>
              <a:t>‐ државни органи, органи аутономне покрајине и </a:t>
            </a:r>
            <a:r>
              <a:rPr lang="ru-RU" sz="1600" b="1" dirty="0" smtClean="0"/>
              <a:t>јединице локалне </a:t>
            </a:r>
            <a:r>
              <a:rPr lang="ru-RU" sz="1600" b="1" dirty="0"/>
              <a:t>самоуправе, организације и институције и друга правна и </a:t>
            </a:r>
            <a:r>
              <a:rPr lang="ru-RU" sz="1600" b="1" dirty="0" smtClean="0"/>
              <a:t>физичка лица</a:t>
            </a:r>
            <a:r>
              <a:rPr lang="ru-RU" sz="1600" b="1" dirty="0"/>
              <a:t>, при вршењу својих послова и задатака дужни су да поступају у </a:t>
            </a:r>
            <a:r>
              <a:rPr lang="ru-RU" sz="1600" b="1" dirty="0" smtClean="0"/>
              <a:t>складу са </a:t>
            </a:r>
            <a:r>
              <a:rPr lang="ru-RU" sz="1600" b="1" dirty="0"/>
              <a:t>начелима, циљевима, мерама и условима заштите и трајног </a:t>
            </a:r>
            <a:r>
              <a:rPr lang="ru-RU" sz="1600" b="1" dirty="0" smtClean="0"/>
              <a:t>очувања природе</a:t>
            </a:r>
          </a:p>
        </p:txBody>
      </p:sp>
    </p:spTree>
    <p:extLst>
      <p:ext uri="{BB962C8B-B14F-4D97-AF65-F5344CB8AC3E}">
        <p14:creationId xmlns:p14="http://schemas.microsoft.com/office/powerpoint/2010/main" val="984561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8"/>
          </a:xfrm>
          <a:solidFill>
            <a:srgbClr val="99FF33"/>
          </a:solidFill>
        </p:spPr>
        <p:txBody>
          <a:bodyPr>
            <a:noAutofit/>
          </a:bodyPr>
          <a:lstStyle/>
          <a:p>
            <a:r>
              <a:rPr lang="ru-RU" sz="2400" b="1" dirty="0" smtClean="0"/>
              <a:t>ЗАКОН </a:t>
            </a:r>
            <a:r>
              <a:rPr lang="ru-RU" sz="2400" b="1" dirty="0"/>
              <a:t>О ЗАШТИТИ </a:t>
            </a:r>
            <a:r>
              <a:rPr lang="ru-RU" sz="2400" b="1" dirty="0" smtClean="0"/>
              <a:t>ПРИРОДЕ</a:t>
            </a:r>
            <a:endParaRPr lang="en-US" sz="2400" dirty="0"/>
          </a:p>
        </p:txBody>
      </p:sp>
      <p:sp>
        <p:nvSpPr>
          <p:cNvPr id="3" name="Content Placeholder 2"/>
          <p:cNvSpPr>
            <a:spLocks noGrp="1"/>
          </p:cNvSpPr>
          <p:nvPr>
            <p:ph idx="1"/>
          </p:nvPr>
        </p:nvSpPr>
        <p:spPr>
          <a:xfrm>
            <a:off x="225860" y="836712"/>
            <a:ext cx="8712968" cy="4525963"/>
          </a:xfrm>
        </p:spPr>
        <p:txBody>
          <a:bodyPr>
            <a:noAutofit/>
          </a:bodyPr>
          <a:lstStyle/>
          <a:p>
            <a:pPr>
              <a:spcBef>
                <a:spcPts val="0"/>
              </a:spcBef>
            </a:pPr>
            <a:r>
              <a:rPr lang="ru-RU" sz="1600" b="1" dirty="0">
                <a:solidFill>
                  <a:srgbClr val="FF0066"/>
                </a:solidFill>
              </a:rPr>
              <a:t>Субјекти заштите природе </a:t>
            </a:r>
            <a:r>
              <a:rPr lang="ru-RU" sz="1600" b="1" dirty="0"/>
              <a:t>су: </a:t>
            </a:r>
          </a:p>
          <a:p>
            <a:pPr>
              <a:spcBef>
                <a:spcPts val="0"/>
              </a:spcBef>
              <a:buFont typeface="Calibri" panose="020F0502020204030204" pitchFamily="34" charset="0"/>
              <a:buChar char="-"/>
            </a:pPr>
            <a:r>
              <a:rPr lang="ru-RU" sz="1600" b="1" dirty="0" smtClean="0"/>
              <a:t>Република Србија</a:t>
            </a:r>
            <a:endParaRPr lang="ru-RU" sz="1600" b="1" dirty="0"/>
          </a:p>
          <a:p>
            <a:pPr>
              <a:spcBef>
                <a:spcPts val="0"/>
              </a:spcBef>
              <a:buFont typeface="Calibri" panose="020F0502020204030204" pitchFamily="34" charset="0"/>
              <a:buChar char="-"/>
            </a:pPr>
            <a:r>
              <a:rPr lang="ru-RU" sz="1600" b="1" dirty="0" smtClean="0"/>
              <a:t>аутономна покрајина</a:t>
            </a:r>
            <a:endParaRPr lang="ru-RU" sz="1600" b="1" dirty="0"/>
          </a:p>
          <a:p>
            <a:pPr>
              <a:spcBef>
                <a:spcPts val="0"/>
              </a:spcBef>
              <a:buFont typeface="Calibri" panose="020F0502020204030204" pitchFamily="34" charset="0"/>
              <a:buChar char="-"/>
            </a:pPr>
            <a:r>
              <a:rPr lang="ru-RU" sz="1600" b="1" dirty="0" smtClean="0"/>
              <a:t>општина</a:t>
            </a:r>
            <a:r>
              <a:rPr lang="ru-RU" sz="1600" b="1" dirty="0"/>
              <a:t>, град и град Београд </a:t>
            </a:r>
          </a:p>
          <a:p>
            <a:pPr>
              <a:spcBef>
                <a:spcPts val="0"/>
              </a:spcBef>
              <a:buFont typeface="Calibri" panose="020F0502020204030204" pitchFamily="34" charset="0"/>
              <a:buChar char="-"/>
            </a:pPr>
            <a:r>
              <a:rPr lang="ru-RU" sz="1600" b="1" dirty="0" smtClean="0"/>
              <a:t>управљач </a:t>
            </a:r>
            <a:r>
              <a:rPr lang="ru-RU" sz="1600" b="1" dirty="0"/>
              <a:t>заштићеног </a:t>
            </a:r>
            <a:r>
              <a:rPr lang="ru-RU" sz="1600" b="1" dirty="0" smtClean="0"/>
              <a:t>подручја</a:t>
            </a:r>
            <a:endParaRPr lang="ru-RU" sz="1600" b="1" dirty="0"/>
          </a:p>
          <a:p>
            <a:pPr>
              <a:spcBef>
                <a:spcPts val="0"/>
              </a:spcBef>
              <a:buFont typeface="Calibri" panose="020F0502020204030204" pitchFamily="34" charset="0"/>
              <a:buChar char="-"/>
            </a:pPr>
            <a:r>
              <a:rPr lang="ru-RU" sz="1600" b="1" dirty="0" smtClean="0"/>
              <a:t>правна </a:t>
            </a:r>
            <a:r>
              <a:rPr lang="ru-RU" sz="1600" b="1" dirty="0"/>
              <a:t>лица, </a:t>
            </a:r>
            <a:r>
              <a:rPr lang="ru-RU" sz="1600" b="1" dirty="0" smtClean="0"/>
              <a:t>предузетници, </a:t>
            </a:r>
            <a:r>
              <a:rPr lang="ru-RU" sz="1600" b="1" dirty="0"/>
              <a:t>физичка лица који у обављању привредних и других делатности користе природне ресурсе и заштићена природна </a:t>
            </a:r>
            <a:r>
              <a:rPr lang="ru-RU" sz="1600" b="1" dirty="0" smtClean="0"/>
              <a:t>добра</a:t>
            </a:r>
            <a:endParaRPr lang="ru-RU" sz="1600" b="1" dirty="0"/>
          </a:p>
          <a:p>
            <a:pPr>
              <a:spcBef>
                <a:spcPts val="0"/>
              </a:spcBef>
              <a:buFont typeface="Calibri" panose="020F0502020204030204" pitchFamily="34" charset="0"/>
              <a:buChar char="-"/>
            </a:pPr>
            <a:r>
              <a:rPr lang="ru-RU" sz="1600" b="1" dirty="0" smtClean="0"/>
              <a:t>стручне </a:t>
            </a:r>
            <a:r>
              <a:rPr lang="ru-RU" sz="1600" b="1" dirty="0"/>
              <a:t>и научне организације и друге јавне </a:t>
            </a:r>
            <a:r>
              <a:rPr lang="ru-RU" sz="1600" b="1" dirty="0" smtClean="0"/>
              <a:t>службе</a:t>
            </a:r>
            <a:endParaRPr lang="ru-RU" sz="1600" b="1" dirty="0"/>
          </a:p>
          <a:p>
            <a:pPr>
              <a:spcBef>
                <a:spcPts val="0"/>
              </a:spcBef>
              <a:buFont typeface="Calibri" panose="020F0502020204030204" pitchFamily="34" charset="0"/>
              <a:buChar char="-"/>
            </a:pPr>
            <a:r>
              <a:rPr lang="ru-RU" sz="1600" b="1" dirty="0" smtClean="0"/>
              <a:t>грађани, </a:t>
            </a:r>
            <a:r>
              <a:rPr lang="ru-RU" sz="1600" b="1" dirty="0"/>
              <a:t>групе грађана, њихова удружења, професионалне или друге </a:t>
            </a:r>
            <a:r>
              <a:rPr lang="ru-RU" sz="1600" b="1" dirty="0" smtClean="0"/>
              <a:t>организације </a:t>
            </a:r>
            <a:endParaRPr lang="ru-RU" sz="1600" b="1" dirty="0"/>
          </a:p>
          <a:p>
            <a:endParaRPr lang="ru-RU" sz="800" b="1" dirty="0" smtClean="0"/>
          </a:p>
          <a:p>
            <a:pPr>
              <a:spcBef>
                <a:spcPts val="0"/>
              </a:spcBef>
            </a:pPr>
            <a:r>
              <a:rPr lang="ru-RU" sz="1600" b="1" dirty="0" smtClean="0">
                <a:solidFill>
                  <a:srgbClr val="FF0066"/>
                </a:solidFill>
              </a:rPr>
              <a:t>Мере </a:t>
            </a:r>
            <a:r>
              <a:rPr lang="ru-RU" sz="1600" b="1" dirty="0">
                <a:solidFill>
                  <a:srgbClr val="FF0066"/>
                </a:solidFill>
              </a:rPr>
              <a:t>заштите природе </a:t>
            </a:r>
            <a:r>
              <a:rPr lang="ru-RU" sz="1600" b="1" dirty="0"/>
              <a:t>су: </a:t>
            </a:r>
          </a:p>
          <a:p>
            <a:pPr>
              <a:spcBef>
                <a:spcPts val="0"/>
              </a:spcBef>
              <a:buFont typeface="Calibri" panose="020F0502020204030204" pitchFamily="34" charset="0"/>
              <a:buChar char="-"/>
            </a:pPr>
            <a:r>
              <a:rPr lang="ru-RU" sz="1600" b="1" dirty="0" smtClean="0"/>
              <a:t>утврђивање </a:t>
            </a:r>
            <a:r>
              <a:rPr lang="ru-RU" sz="1600" b="1" dirty="0"/>
              <a:t>и </a:t>
            </a:r>
            <a:r>
              <a:rPr lang="ru-RU" sz="1600" b="1" dirty="0" smtClean="0"/>
              <a:t>процена стања</a:t>
            </a:r>
            <a:r>
              <a:rPr lang="ru-RU" sz="1600" b="1" dirty="0"/>
              <a:t>, појава и процеса у природи и </a:t>
            </a:r>
            <a:r>
              <a:rPr lang="ru-RU" sz="1600" b="1" dirty="0" smtClean="0"/>
              <a:t>пределу</a:t>
            </a:r>
            <a:endParaRPr lang="ru-RU" sz="1600" b="1" dirty="0"/>
          </a:p>
          <a:p>
            <a:pPr>
              <a:spcBef>
                <a:spcPts val="0"/>
              </a:spcBef>
              <a:buFont typeface="Calibri" panose="020F0502020204030204" pitchFamily="34" charset="0"/>
              <a:buChar char="-"/>
            </a:pPr>
            <a:r>
              <a:rPr lang="ru-RU" sz="1600" b="1" dirty="0" smtClean="0"/>
              <a:t>утврђивање </a:t>
            </a:r>
            <a:r>
              <a:rPr lang="ru-RU" sz="1600" b="1" dirty="0"/>
              <a:t>заштићених природних добара и система праћења њихове </a:t>
            </a:r>
            <a:r>
              <a:rPr lang="ru-RU" sz="1600" b="1" dirty="0" smtClean="0"/>
              <a:t>заштите</a:t>
            </a:r>
            <a:endParaRPr lang="ru-RU" sz="1600" b="1" dirty="0"/>
          </a:p>
          <a:p>
            <a:pPr>
              <a:spcBef>
                <a:spcPts val="0"/>
              </a:spcBef>
              <a:buFont typeface="Calibri" panose="020F0502020204030204" pitchFamily="34" charset="0"/>
              <a:buChar char="-"/>
            </a:pPr>
            <a:r>
              <a:rPr lang="ru-RU" sz="1600" b="1" dirty="0" smtClean="0"/>
              <a:t>спровођење </a:t>
            </a:r>
            <a:r>
              <a:rPr lang="ru-RU" sz="1600" b="1" dirty="0"/>
              <a:t>мера заштите природе и </a:t>
            </a:r>
            <a:r>
              <a:rPr lang="ru-RU" sz="1600" b="1" dirty="0" smtClean="0"/>
              <a:t>предела</a:t>
            </a:r>
            <a:endParaRPr lang="ru-RU" sz="1600" b="1" dirty="0"/>
          </a:p>
          <a:p>
            <a:pPr>
              <a:spcBef>
                <a:spcPts val="0"/>
              </a:spcBef>
              <a:buFont typeface="Calibri" panose="020F0502020204030204" pitchFamily="34" charset="0"/>
              <a:buChar char="-"/>
            </a:pPr>
            <a:r>
              <a:rPr lang="ru-RU" sz="1600" b="1" dirty="0" smtClean="0"/>
              <a:t>утврђивање </a:t>
            </a:r>
            <a:r>
              <a:rPr lang="ru-RU" sz="1600" b="1" dirty="0"/>
              <a:t>услова и мера заштите природе и заштићених природних добара и предела у просторним и урбанистичким плановима, пројектној документацији, основама и програмима управљања природним ресурсима у рударству, енергетици, саобраћају, водопривреди, пољопривреди, шумарству, ловству, </a:t>
            </a:r>
            <a:r>
              <a:rPr lang="ru-RU" sz="1600" b="1" dirty="0" smtClean="0"/>
              <a:t>рибарству</a:t>
            </a:r>
          </a:p>
          <a:p>
            <a:pPr>
              <a:spcBef>
                <a:spcPts val="0"/>
              </a:spcBef>
              <a:buFont typeface="Calibri" panose="020F0502020204030204" pitchFamily="34" charset="0"/>
              <a:buChar char="-"/>
            </a:pPr>
            <a:r>
              <a:rPr lang="ru-RU" sz="1600" b="1" dirty="0" smtClean="0"/>
              <a:t>одрживо коришћење </a:t>
            </a:r>
            <a:r>
              <a:rPr lang="ru-RU" sz="1600" b="1" dirty="0"/>
              <a:t>природних ресурса и заштићених природних добара и </a:t>
            </a:r>
            <a:r>
              <a:rPr lang="ru-RU" sz="1600" b="1" dirty="0" smtClean="0"/>
              <a:t>контрола </a:t>
            </a:r>
            <a:r>
              <a:rPr lang="ru-RU" sz="1600" b="1" dirty="0"/>
              <a:t>њиховог </a:t>
            </a:r>
            <a:r>
              <a:rPr lang="ru-RU" sz="1600" b="1" dirty="0" smtClean="0"/>
              <a:t>коришћења</a:t>
            </a:r>
            <a:endParaRPr lang="ru-RU" sz="1600" b="1" dirty="0"/>
          </a:p>
          <a:p>
            <a:pPr>
              <a:spcBef>
                <a:spcPts val="0"/>
              </a:spcBef>
              <a:buFont typeface="Calibri" panose="020F0502020204030204" pitchFamily="34" charset="0"/>
              <a:buChar char="-"/>
            </a:pPr>
            <a:r>
              <a:rPr lang="ru-RU" sz="1600" b="1" dirty="0" smtClean="0"/>
              <a:t>израда </a:t>
            </a:r>
            <a:r>
              <a:rPr lang="ru-RU" sz="1600" b="1" dirty="0"/>
              <a:t>извештаја о стању природе, </a:t>
            </a:r>
            <a:r>
              <a:rPr lang="ru-RU" sz="1600" b="1" dirty="0" smtClean="0"/>
              <a:t>доношење </a:t>
            </a:r>
            <a:r>
              <a:rPr lang="ru-RU" sz="1600" b="1" dirty="0"/>
              <a:t>и </a:t>
            </a:r>
            <a:r>
              <a:rPr lang="ru-RU" sz="1600" b="1" dirty="0" smtClean="0"/>
              <a:t>спровођење </a:t>
            </a:r>
            <a:r>
              <a:rPr lang="ru-RU" sz="1600" b="1" dirty="0"/>
              <a:t>стратегија, </a:t>
            </a:r>
            <a:r>
              <a:rPr lang="ru-RU" sz="1600" b="1" dirty="0" smtClean="0"/>
              <a:t>акционих планова</a:t>
            </a:r>
          </a:p>
          <a:p>
            <a:pPr>
              <a:spcBef>
                <a:spcPts val="0"/>
              </a:spcBef>
              <a:buFont typeface="Calibri" panose="020F0502020204030204" pitchFamily="34" charset="0"/>
              <a:buChar char="-"/>
            </a:pPr>
            <a:r>
              <a:rPr lang="ru-RU" sz="1600" b="1" dirty="0" smtClean="0"/>
              <a:t>ублажавање </a:t>
            </a:r>
            <a:r>
              <a:rPr lang="ru-RU" sz="1600" b="1" dirty="0"/>
              <a:t>штетних последица које су настале активностима у </a:t>
            </a:r>
            <a:r>
              <a:rPr lang="ru-RU" sz="1600" b="1" dirty="0" smtClean="0"/>
              <a:t>природи, </a:t>
            </a:r>
            <a:r>
              <a:rPr lang="ru-RU" sz="1600" b="1" dirty="0"/>
              <a:t>природним </a:t>
            </a:r>
            <a:r>
              <a:rPr lang="ru-RU" sz="1600" b="1" dirty="0" smtClean="0"/>
              <a:t>катастрофама и сл.</a:t>
            </a:r>
          </a:p>
          <a:p>
            <a:pPr>
              <a:spcBef>
                <a:spcPts val="0"/>
              </a:spcBef>
              <a:buFont typeface="Calibri" panose="020F0502020204030204" pitchFamily="34" charset="0"/>
              <a:buChar char="-"/>
            </a:pPr>
            <a:r>
              <a:rPr lang="ru-RU" sz="1600" b="1" dirty="0" smtClean="0"/>
              <a:t>подстицање </a:t>
            </a:r>
            <a:r>
              <a:rPr lang="ru-RU" sz="1600" b="1" dirty="0"/>
              <a:t>научног и стручног рада у области заштите </a:t>
            </a:r>
            <a:r>
              <a:rPr lang="ru-RU" sz="1600" b="1" dirty="0" smtClean="0"/>
              <a:t>природе</a:t>
            </a:r>
          </a:p>
          <a:p>
            <a:pPr>
              <a:spcBef>
                <a:spcPts val="0"/>
              </a:spcBef>
              <a:buFont typeface="Calibri" panose="020F0502020204030204" pitchFamily="34" charset="0"/>
              <a:buChar char="-"/>
            </a:pPr>
            <a:r>
              <a:rPr lang="ru-RU" sz="1600" b="1" dirty="0" smtClean="0"/>
              <a:t>обавештавање </a:t>
            </a:r>
            <a:r>
              <a:rPr lang="ru-RU" sz="1600" b="1" dirty="0"/>
              <a:t>јавности о стању природе и учествовањем јавности у </a:t>
            </a:r>
            <a:r>
              <a:rPr lang="ru-RU" sz="1600" b="1" dirty="0" smtClean="0"/>
              <a:t>одлучивању</a:t>
            </a:r>
            <a:endParaRPr lang="ru-RU" sz="1600" b="1" dirty="0" smtClean="0"/>
          </a:p>
        </p:txBody>
      </p:sp>
    </p:spTree>
    <p:extLst>
      <p:ext uri="{BB962C8B-B14F-4D97-AF65-F5344CB8AC3E}">
        <p14:creationId xmlns:p14="http://schemas.microsoft.com/office/powerpoint/2010/main" val="3323251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8"/>
          </a:xfrm>
          <a:solidFill>
            <a:srgbClr val="99FF33"/>
          </a:solidFill>
        </p:spPr>
        <p:txBody>
          <a:bodyPr>
            <a:noAutofit/>
          </a:bodyPr>
          <a:lstStyle/>
          <a:p>
            <a:r>
              <a:rPr lang="ru-RU" sz="2400" b="1" dirty="0" smtClean="0"/>
              <a:t>ЗАКОН </a:t>
            </a:r>
            <a:r>
              <a:rPr lang="ru-RU" sz="2400" b="1" dirty="0"/>
              <a:t>О ЗАШТИТИ </a:t>
            </a:r>
            <a:r>
              <a:rPr lang="ru-RU" sz="2400" b="1" dirty="0" smtClean="0"/>
              <a:t>ПРИРОДЕ</a:t>
            </a:r>
            <a:endParaRPr lang="en-US" sz="2400" dirty="0"/>
          </a:p>
        </p:txBody>
      </p:sp>
      <p:sp>
        <p:nvSpPr>
          <p:cNvPr id="3" name="Content Placeholder 2"/>
          <p:cNvSpPr>
            <a:spLocks noGrp="1"/>
          </p:cNvSpPr>
          <p:nvPr>
            <p:ph idx="1"/>
          </p:nvPr>
        </p:nvSpPr>
        <p:spPr>
          <a:xfrm>
            <a:off x="827584" y="980728"/>
            <a:ext cx="7488832" cy="4525963"/>
          </a:xfrm>
        </p:spPr>
        <p:txBody>
          <a:bodyPr>
            <a:noAutofit/>
          </a:bodyPr>
          <a:lstStyle/>
          <a:p>
            <a:pPr marL="0" indent="0">
              <a:buNone/>
            </a:pPr>
            <a:r>
              <a:rPr lang="ru-RU" sz="1800" b="1" u="sng" dirty="0" smtClean="0">
                <a:solidFill>
                  <a:srgbClr val="FF0066"/>
                </a:solidFill>
              </a:rPr>
              <a:t>ЗАШТИЋЕНА ПРИРОДНА ДОБРА</a:t>
            </a:r>
            <a:r>
              <a:rPr lang="ru-RU" sz="1800" b="1" dirty="0" smtClean="0">
                <a:solidFill>
                  <a:srgbClr val="FF0066"/>
                </a:solidFill>
              </a:rPr>
              <a:t> </a:t>
            </a:r>
            <a:r>
              <a:rPr lang="ru-RU" sz="1800" b="1" dirty="0" smtClean="0"/>
              <a:t>су</a:t>
            </a:r>
            <a:r>
              <a:rPr lang="ru-RU" sz="1800" b="1" dirty="0"/>
              <a:t>: </a:t>
            </a:r>
            <a:endParaRPr lang="ru-RU" sz="1800" b="1" dirty="0" smtClean="0"/>
          </a:p>
          <a:p>
            <a:pPr marL="0" indent="0">
              <a:buNone/>
            </a:pPr>
            <a:endParaRPr lang="ru-RU" sz="1800" b="1" dirty="0"/>
          </a:p>
          <a:p>
            <a:pPr marL="0" indent="0">
              <a:buNone/>
            </a:pPr>
            <a:r>
              <a:rPr lang="ru-RU" sz="1800" b="1" dirty="0">
                <a:solidFill>
                  <a:srgbClr val="FF0066"/>
                </a:solidFill>
              </a:rPr>
              <a:t>1) </a:t>
            </a:r>
            <a:r>
              <a:rPr lang="sr-Cyrl-RS" sz="1800" b="1" dirty="0">
                <a:solidFill>
                  <a:srgbClr val="FF0066"/>
                </a:solidFill>
              </a:rPr>
              <a:t>З</a:t>
            </a:r>
            <a:r>
              <a:rPr lang="ru-RU" sz="1800" b="1" dirty="0" smtClean="0">
                <a:solidFill>
                  <a:srgbClr val="FF0066"/>
                </a:solidFill>
              </a:rPr>
              <a:t>аштићена </a:t>
            </a:r>
            <a:r>
              <a:rPr lang="ru-RU" sz="1800" b="1" dirty="0">
                <a:solidFill>
                  <a:srgbClr val="FF0066"/>
                </a:solidFill>
              </a:rPr>
              <a:t>подручја </a:t>
            </a:r>
          </a:p>
          <a:p>
            <a:pPr marL="0" indent="0">
              <a:buNone/>
            </a:pPr>
            <a:r>
              <a:rPr lang="ru-RU" sz="1800" b="1" dirty="0"/>
              <a:t>- строги резерват </a:t>
            </a:r>
            <a:r>
              <a:rPr lang="ru-RU" sz="1800" b="1" dirty="0" smtClean="0"/>
              <a:t>природе</a:t>
            </a:r>
            <a:endParaRPr lang="ru-RU" sz="1800" b="1" dirty="0"/>
          </a:p>
          <a:p>
            <a:pPr marL="0" indent="0">
              <a:buNone/>
            </a:pPr>
            <a:r>
              <a:rPr lang="ru-RU" sz="1800" b="1" dirty="0"/>
              <a:t>- специјални резерват </a:t>
            </a:r>
            <a:r>
              <a:rPr lang="ru-RU" sz="1800" b="1" dirty="0" smtClean="0"/>
              <a:t>природе</a:t>
            </a:r>
            <a:endParaRPr lang="ru-RU" sz="1800" b="1" dirty="0"/>
          </a:p>
          <a:p>
            <a:pPr marL="0" indent="0">
              <a:buNone/>
            </a:pPr>
            <a:r>
              <a:rPr lang="ru-RU" sz="1800" b="1" dirty="0"/>
              <a:t>- национални </a:t>
            </a:r>
            <a:r>
              <a:rPr lang="ru-RU" sz="1800" b="1" dirty="0" smtClean="0"/>
              <a:t>парк</a:t>
            </a:r>
            <a:endParaRPr lang="ru-RU" sz="1800" b="1" dirty="0"/>
          </a:p>
          <a:p>
            <a:pPr marL="0" indent="0">
              <a:buNone/>
            </a:pPr>
            <a:r>
              <a:rPr lang="ru-RU" sz="1800" b="1" dirty="0"/>
              <a:t>- споменик </a:t>
            </a:r>
            <a:r>
              <a:rPr lang="ru-RU" sz="1800" b="1" dirty="0" smtClean="0"/>
              <a:t>природе</a:t>
            </a:r>
            <a:endParaRPr lang="ru-RU" sz="1800" b="1" dirty="0"/>
          </a:p>
          <a:p>
            <a:pPr marL="0" indent="0">
              <a:buNone/>
            </a:pPr>
            <a:r>
              <a:rPr lang="ru-RU" sz="1800" b="1" dirty="0"/>
              <a:t>- заштићено </a:t>
            </a:r>
            <a:r>
              <a:rPr lang="ru-RU" sz="1800" b="1" dirty="0" smtClean="0"/>
              <a:t>станиште</a:t>
            </a:r>
            <a:endParaRPr lang="ru-RU" sz="1800" b="1" dirty="0"/>
          </a:p>
          <a:p>
            <a:pPr marL="0" indent="0">
              <a:buNone/>
            </a:pPr>
            <a:r>
              <a:rPr lang="ru-RU" sz="1800" b="1" dirty="0"/>
              <a:t>- предео изузетних </a:t>
            </a:r>
            <a:r>
              <a:rPr lang="ru-RU" sz="1800" b="1" dirty="0" smtClean="0"/>
              <a:t>одлика</a:t>
            </a:r>
            <a:endParaRPr lang="ru-RU" sz="1800" b="1" dirty="0"/>
          </a:p>
          <a:p>
            <a:pPr marL="0" indent="0">
              <a:buNone/>
            </a:pPr>
            <a:r>
              <a:rPr lang="ru-RU" sz="1800" b="1" dirty="0" smtClean="0"/>
              <a:t>- парк природе</a:t>
            </a:r>
          </a:p>
          <a:p>
            <a:pPr marL="0" indent="0">
              <a:buNone/>
            </a:pPr>
            <a:endParaRPr lang="ru-RU" sz="1800" b="1" dirty="0"/>
          </a:p>
          <a:p>
            <a:pPr marL="0" indent="0">
              <a:buNone/>
            </a:pPr>
            <a:r>
              <a:rPr lang="ru-RU" sz="1800" b="1" dirty="0">
                <a:solidFill>
                  <a:srgbClr val="FF0066"/>
                </a:solidFill>
              </a:rPr>
              <a:t>2) </a:t>
            </a:r>
            <a:r>
              <a:rPr lang="ru-RU" sz="1800" b="1" dirty="0" smtClean="0">
                <a:solidFill>
                  <a:srgbClr val="FF0066"/>
                </a:solidFill>
              </a:rPr>
              <a:t>Заштићене </a:t>
            </a:r>
            <a:r>
              <a:rPr lang="ru-RU" sz="1800" b="1" dirty="0">
                <a:solidFill>
                  <a:srgbClr val="FF0066"/>
                </a:solidFill>
              </a:rPr>
              <a:t>врсте </a:t>
            </a:r>
          </a:p>
          <a:p>
            <a:pPr marL="0" indent="0">
              <a:buNone/>
            </a:pPr>
            <a:r>
              <a:rPr lang="ru-RU" sz="1800" b="1" dirty="0"/>
              <a:t>- строго заштићена дивља </a:t>
            </a:r>
            <a:r>
              <a:rPr lang="ru-RU" sz="1800" b="1" dirty="0" smtClean="0"/>
              <a:t>врста</a:t>
            </a:r>
            <a:endParaRPr lang="ru-RU" sz="1800" b="1" dirty="0"/>
          </a:p>
          <a:p>
            <a:pPr marL="0" indent="0">
              <a:buNone/>
            </a:pPr>
            <a:r>
              <a:rPr lang="ru-RU" sz="1800" b="1" dirty="0" smtClean="0"/>
              <a:t>- заштићена </a:t>
            </a:r>
            <a:r>
              <a:rPr lang="ru-RU" sz="1800" b="1" dirty="0"/>
              <a:t>дивља </a:t>
            </a:r>
            <a:r>
              <a:rPr lang="ru-RU" sz="1800" b="1" dirty="0" smtClean="0"/>
              <a:t>врста</a:t>
            </a:r>
          </a:p>
          <a:p>
            <a:pPr marL="0" indent="0">
              <a:buNone/>
            </a:pPr>
            <a:endParaRPr lang="ru-RU" sz="1800" b="1" dirty="0"/>
          </a:p>
          <a:p>
            <a:pPr marL="0" indent="0">
              <a:buNone/>
            </a:pPr>
            <a:r>
              <a:rPr lang="ru-RU" sz="1800" b="1" dirty="0">
                <a:solidFill>
                  <a:srgbClr val="FF0066"/>
                </a:solidFill>
              </a:rPr>
              <a:t>3) </a:t>
            </a:r>
            <a:r>
              <a:rPr lang="ru-RU" sz="1800" b="1" dirty="0" smtClean="0">
                <a:solidFill>
                  <a:srgbClr val="FF0066"/>
                </a:solidFill>
              </a:rPr>
              <a:t>Покретна </a:t>
            </a:r>
            <a:r>
              <a:rPr lang="ru-RU" sz="1800" b="1" dirty="0">
                <a:solidFill>
                  <a:srgbClr val="FF0066"/>
                </a:solidFill>
              </a:rPr>
              <a:t>заштићена природна </a:t>
            </a:r>
            <a:r>
              <a:rPr lang="ru-RU" sz="1800" b="1" dirty="0" smtClean="0">
                <a:solidFill>
                  <a:srgbClr val="FF0066"/>
                </a:solidFill>
              </a:rPr>
              <a:t>документа </a:t>
            </a:r>
          </a:p>
          <a:p>
            <a:pPr marL="0" indent="0">
              <a:buNone/>
            </a:pPr>
            <a:endParaRPr lang="ru-RU" sz="1800" b="1" dirty="0"/>
          </a:p>
        </p:txBody>
      </p:sp>
    </p:spTree>
    <p:extLst>
      <p:ext uri="{BB962C8B-B14F-4D97-AF65-F5344CB8AC3E}">
        <p14:creationId xmlns:p14="http://schemas.microsoft.com/office/powerpoint/2010/main" val="754812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432048"/>
          </a:xfrm>
          <a:solidFill>
            <a:srgbClr val="99FF33"/>
          </a:solidFill>
        </p:spPr>
        <p:txBody>
          <a:bodyPr>
            <a:noAutofit/>
          </a:bodyPr>
          <a:lstStyle/>
          <a:p>
            <a:r>
              <a:rPr lang="ru-RU" sz="2400" b="1" dirty="0" smtClean="0"/>
              <a:t>ЗАКОН </a:t>
            </a:r>
            <a:r>
              <a:rPr lang="ru-RU" sz="2400" b="1" dirty="0"/>
              <a:t>О ЗАШТИТИ </a:t>
            </a:r>
            <a:r>
              <a:rPr lang="ru-RU" sz="2400" b="1" dirty="0" smtClean="0"/>
              <a:t>ПРИРОДЕ</a:t>
            </a:r>
            <a:endParaRPr lang="en-US" sz="2400" dirty="0"/>
          </a:p>
        </p:txBody>
      </p:sp>
      <p:sp>
        <p:nvSpPr>
          <p:cNvPr id="3" name="Content Placeholder 2"/>
          <p:cNvSpPr>
            <a:spLocks noGrp="1"/>
          </p:cNvSpPr>
          <p:nvPr>
            <p:ph idx="1"/>
          </p:nvPr>
        </p:nvSpPr>
        <p:spPr>
          <a:xfrm>
            <a:off x="153852" y="620688"/>
            <a:ext cx="8856984" cy="4525963"/>
          </a:xfrm>
        </p:spPr>
        <p:txBody>
          <a:bodyPr>
            <a:noAutofit/>
          </a:bodyPr>
          <a:lstStyle/>
          <a:p>
            <a:r>
              <a:rPr lang="ru-RU" sz="1600" b="1" dirty="0" smtClean="0"/>
              <a:t>Подручја </a:t>
            </a:r>
            <a:r>
              <a:rPr lang="ru-RU" sz="1600" b="1" dirty="0"/>
              <a:t>која имају изражену геолошку, биолошку, екосистемску </a:t>
            </a:r>
            <a:r>
              <a:rPr lang="ru-RU" sz="1600" b="1" dirty="0" smtClean="0"/>
              <a:t>или </a:t>
            </a:r>
            <a:r>
              <a:rPr lang="ru-RU" sz="1600" b="1" dirty="0"/>
              <a:t>предеону разноврсност и која су значајна као станишта врста птица и других миграторних врста значајних у складу са међународним прописима могу се прогласити за </a:t>
            </a:r>
            <a:r>
              <a:rPr lang="ru-RU" sz="1600" b="1" dirty="0">
                <a:solidFill>
                  <a:srgbClr val="FF0066"/>
                </a:solidFill>
              </a:rPr>
              <a:t>заштићена подручја од општег </a:t>
            </a:r>
            <a:r>
              <a:rPr lang="ru-RU" sz="1600" b="1" dirty="0" smtClean="0">
                <a:solidFill>
                  <a:srgbClr val="FF0066"/>
                </a:solidFill>
              </a:rPr>
              <a:t>интереса</a:t>
            </a:r>
          </a:p>
          <a:p>
            <a:r>
              <a:rPr lang="ru-RU" sz="1600" b="1" dirty="0" smtClean="0"/>
              <a:t>Заштита</a:t>
            </a:r>
            <a:r>
              <a:rPr lang="ru-RU" sz="1600" b="1" dirty="0"/>
              <a:t>, управљање, коришћење и унапређење заштићених подручја спроводи се на основу акта о проглашењу заштићеног подручја и плана управљања заштићеним </a:t>
            </a:r>
            <a:r>
              <a:rPr lang="ru-RU" sz="1600" b="1" dirty="0" smtClean="0"/>
              <a:t>подручјем</a:t>
            </a:r>
          </a:p>
          <a:p>
            <a:endParaRPr lang="ru-RU" sz="800" b="1" dirty="0"/>
          </a:p>
          <a:p>
            <a:r>
              <a:rPr lang="ru-RU" sz="1600" b="1" dirty="0" smtClean="0"/>
              <a:t>Дивље </a:t>
            </a:r>
            <a:r>
              <a:rPr lang="ru-RU" sz="1600" b="1" dirty="0"/>
              <a:t>врсте које су угрожене или могу постати угрожене, које имају посебан значај са генетичког, еколошког, екосистемског, научног, здравственог, економског и другог аспекта, штите се као </a:t>
            </a:r>
            <a:r>
              <a:rPr lang="ru-RU" sz="1600" b="1" dirty="0">
                <a:solidFill>
                  <a:srgbClr val="FF0066"/>
                </a:solidFill>
              </a:rPr>
              <a:t>строго заштићене дивље врсте или заштићене дивље </a:t>
            </a:r>
            <a:r>
              <a:rPr lang="ru-RU" sz="1600" b="1" dirty="0" smtClean="0">
                <a:solidFill>
                  <a:srgbClr val="FF0066"/>
                </a:solidFill>
              </a:rPr>
              <a:t>врсте</a:t>
            </a:r>
          </a:p>
          <a:p>
            <a:r>
              <a:rPr lang="ru-RU" sz="1600" b="1" dirty="0" smtClean="0"/>
              <a:t>Под </a:t>
            </a:r>
            <a:r>
              <a:rPr lang="ru-RU" sz="1600" b="1" dirty="0"/>
              <a:t>заштитом и очувањем дивљих врста подразумева се спречавање свих радњи које утичу на нарушавање повољног стања популација дивљих врста, уништавање или оштећивање њихових станишта, легла, гнезда или нарушавање њиховог животног циклуса односно повољног </a:t>
            </a:r>
            <a:r>
              <a:rPr lang="ru-RU" sz="1600" b="1" dirty="0" smtClean="0"/>
              <a:t>стања</a:t>
            </a:r>
          </a:p>
          <a:p>
            <a:endParaRPr lang="ru-RU" sz="800" b="1" dirty="0"/>
          </a:p>
          <a:p>
            <a:r>
              <a:rPr lang="ru-RU" sz="1600" b="1" dirty="0" smtClean="0"/>
              <a:t>Делови </a:t>
            </a:r>
            <a:r>
              <a:rPr lang="ru-RU" sz="1600" b="1" dirty="0"/>
              <a:t>геолошког и палеонтолошког наслеђа, као и биолошка документа који имају изузетан научни, образовни и културни значај, могу се штитити као </a:t>
            </a:r>
            <a:r>
              <a:rPr lang="ru-RU" sz="1600" b="1" dirty="0">
                <a:solidFill>
                  <a:srgbClr val="FF0066"/>
                </a:solidFill>
              </a:rPr>
              <a:t>покретна заштићена природна </a:t>
            </a:r>
            <a:r>
              <a:rPr lang="ru-RU" sz="1600" b="1" dirty="0" smtClean="0">
                <a:solidFill>
                  <a:srgbClr val="FF0066"/>
                </a:solidFill>
              </a:rPr>
              <a:t>документа</a:t>
            </a:r>
          </a:p>
          <a:p>
            <a:r>
              <a:rPr lang="ru-RU" sz="1600" b="1" dirty="0" smtClean="0"/>
              <a:t>Заштићена </a:t>
            </a:r>
            <a:r>
              <a:rPr lang="ru-RU" sz="1600" b="1" dirty="0"/>
              <a:t>геолошка, палеонтолошка и биолошка документа чувају се на месту где су нађени, а налазиште ужива заштиту као заштићено природно </a:t>
            </a:r>
            <a:r>
              <a:rPr lang="ru-RU" sz="1600" b="1" dirty="0" smtClean="0"/>
              <a:t>добро</a:t>
            </a:r>
          </a:p>
          <a:p>
            <a:r>
              <a:rPr lang="ru-RU" sz="1600" b="1" dirty="0" smtClean="0"/>
              <a:t>Ако </a:t>
            </a:r>
            <a:r>
              <a:rPr lang="ru-RU" sz="1600" b="1" dirty="0"/>
              <a:t>се поједина заштићена геолошка и палеонтолошка документа (фосили, минерали, кристали и </a:t>
            </a:r>
            <a:r>
              <a:rPr lang="ru-RU" sz="1600" b="1" dirty="0" smtClean="0"/>
              <a:t>др) </a:t>
            </a:r>
            <a:r>
              <a:rPr lang="ru-RU" sz="1600" b="1" dirty="0"/>
              <a:t>не могу заштитити на налазишту, дају се на чување правном лицу (Природњачком музеју, завичајном музеју, музеју у саставу </a:t>
            </a:r>
            <a:r>
              <a:rPr lang="ru-RU" sz="1600" b="1" dirty="0" smtClean="0"/>
              <a:t>факултета) </a:t>
            </a:r>
            <a:r>
              <a:rPr lang="ru-RU" sz="1600" b="1" dirty="0"/>
              <a:t>које је дужно да осигура њихову стручну музеолошку заштиту </a:t>
            </a:r>
            <a:r>
              <a:rPr lang="ru-RU" sz="1600" b="1" dirty="0" smtClean="0"/>
              <a:t>(конзервацију</a:t>
            </a:r>
            <a:r>
              <a:rPr lang="ru-RU" sz="1600" b="1" dirty="0"/>
              <a:t>, стално одржавање и надгледање) и омогући њихову употребу у образовне, научне и културне </a:t>
            </a:r>
            <a:r>
              <a:rPr lang="ru-RU" sz="1600" b="1" dirty="0" smtClean="0"/>
              <a:t>сврхе</a:t>
            </a:r>
            <a:endParaRPr lang="ru-RU" sz="1600" b="1" dirty="0"/>
          </a:p>
          <a:p>
            <a:pPr marL="0" indent="0">
              <a:buNone/>
            </a:pPr>
            <a:endParaRPr lang="ru-RU" sz="1600" b="1" dirty="0" smtClean="0"/>
          </a:p>
        </p:txBody>
      </p:sp>
    </p:spTree>
    <p:extLst>
      <p:ext uri="{BB962C8B-B14F-4D97-AF65-F5344CB8AC3E}">
        <p14:creationId xmlns:p14="http://schemas.microsoft.com/office/powerpoint/2010/main" val="3725400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8"/>
          </a:xfrm>
          <a:solidFill>
            <a:srgbClr val="99FF33"/>
          </a:solidFill>
        </p:spPr>
        <p:txBody>
          <a:bodyPr>
            <a:noAutofit/>
          </a:bodyPr>
          <a:lstStyle/>
          <a:p>
            <a:r>
              <a:rPr lang="ru-RU" sz="2400" b="1" dirty="0" smtClean="0"/>
              <a:t>ЗАКОН </a:t>
            </a:r>
            <a:r>
              <a:rPr lang="ru-RU" sz="2400" b="1" dirty="0"/>
              <a:t>О ЗАШТИТИ ВАЗДУХА </a:t>
            </a:r>
            <a:endParaRPr lang="en-US" sz="2400" dirty="0"/>
          </a:p>
        </p:txBody>
      </p:sp>
      <p:sp>
        <p:nvSpPr>
          <p:cNvPr id="3" name="Content Placeholder 2"/>
          <p:cNvSpPr>
            <a:spLocks noGrp="1"/>
          </p:cNvSpPr>
          <p:nvPr>
            <p:ph idx="1"/>
          </p:nvPr>
        </p:nvSpPr>
        <p:spPr>
          <a:xfrm>
            <a:off x="683568" y="980728"/>
            <a:ext cx="7704856" cy="4525963"/>
          </a:xfrm>
        </p:spPr>
        <p:txBody>
          <a:bodyPr>
            <a:noAutofit/>
          </a:bodyPr>
          <a:lstStyle/>
          <a:p>
            <a:r>
              <a:rPr lang="sr-Cyrl-RS" sz="1600" b="1" dirty="0" smtClean="0"/>
              <a:t>Први закон о заштити ваздуха 1965 - </a:t>
            </a:r>
            <a:r>
              <a:rPr lang="ru-RU" sz="1600" b="1" dirty="0" smtClean="0"/>
              <a:t>Убрзани </a:t>
            </a:r>
            <a:r>
              <a:rPr lang="ru-RU" sz="1600" b="1" dirty="0"/>
              <a:t>развој градова, индустријализација и развој саобраћаја утичу </a:t>
            </a:r>
            <a:r>
              <a:rPr lang="ru-RU" sz="1600" b="1" dirty="0" smtClean="0"/>
              <a:t>на потребу </a:t>
            </a:r>
            <a:r>
              <a:rPr lang="ru-RU" sz="1600" b="1" dirty="0"/>
              <a:t>доношења прописа са циљем заштите ваздуха од прекомерног </a:t>
            </a:r>
            <a:r>
              <a:rPr lang="ru-RU" sz="1600" b="1" dirty="0" smtClean="0"/>
              <a:t>загађивања</a:t>
            </a:r>
          </a:p>
          <a:p>
            <a:endParaRPr lang="ru-RU" sz="1600" b="1" dirty="0" smtClean="0"/>
          </a:p>
          <a:p>
            <a:r>
              <a:rPr lang="ru-RU" sz="1600" b="1" dirty="0" smtClean="0"/>
              <a:t>Законом </a:t>
            </a:r>
            <a:r>
              <a:rPr lang="ru-RU" sz="1600" b="1" dirty="0"/>
              <a:t>о заштити ваздуха се уређује </a:t>
            </a:r>
            <a:r>
              <a:rPr lang="ru-RU" sz="1600" b="1" dirty="0">
                <a:solidFill>
                  <a:srgbClr val="FF0066"/>
                </a:solidFill>
              </a:rPr>
              <a:t>управљање квалитетом ваздуха и </a:t>
            </a:r>
            <a:r>
              <a:rPr lang="ru-RU" sz="1600" b="1" dirty="0" smtClean="0">
                <a:solidFill>
                  <a:srgbClr val="FF0066"/>
                </a:solidFill>
              </a:rPr>
              <a:t>одређују мере</a:t>
            </a:r>
            <a:r>
              <a:rPr lang="ru-RU" sz="1600" b="1" dirty="0">
                <a:solidFill>
                  <a:srgbClr val="FF0066"/>
                </a:solidFill>
              </a:rPr>
              <a:t>, начин организовања и контрола спровођења заштите и побољшања </a:t>
            </a:r>
            <a:r>
              <a:rPr lang="ru-RU" sz="1600" b="1" dirty="0" smtClean="0">
                <a:solidFill>
                  <a:srgbClr val="FF0066"/>
                </a:solidFill>
              </a:rPr>
              <a:t>квалитета ваздуха </a:t>
            </a:r>
            <a:r>
              <a:rPr lang="ru-RU" sz="1600" b="1" dirty="0">
                <a:solidFill>
                  <a:srgbClr val="FF0066"/>
                </a:solidFill>
              </a:rPr>
              <a:t>као природне вредности од општег интереса која ужива посебну </a:t>
            </a:r>
            <a:r>
              <a:rPr lang="ru-RU" sz="1600" b="1" dirty="0" smtClean="0">
                <a:solidFill>
                  <a:srgbClr val="FF0066"/>
                </a:solidFill>
              </a:rPr>
              <a:t>заштиту</a:t>
            </a:r>
          </a:p>
          <a:p>
            <a:endParaRPr lang="ru-RU" sz="1600" b="1" dirty="0" smtClean="0"/>
          </a:p>
          <a:p>
            <a:r>
              <a:rPr lang="ru-RU" sz="1600" b="1" dirty="0" smtClean="0"/>
              <a:t>Заштита </a:t>
            </a:r>
            <a:r>
              <a:rPr lang="ru-RU" sz="1600" b="1" dirty="0"/>
              <a:t>ваздуха остварује се мерама као што су успостављање јединственог </a:t>
            </a:r>
            <a:r>
              <a:rPr lang="ru-RU" sz="1600" b="1" dirty="0" smtClean="0"/>
              <a:t>система управљања </a:t>
            </a:r>
            <a:r>
              <a:rPr lang="ru-RU" sz="1600" b="1" dirty="0"/>
              <a:t>квалитетом ваздуха на територији Србије, утврђивање и </a:t>
            </a:r>
            <a:r>
              <a:rPr lang="ru-RU" sz="1600" b="1" dirty="0" smtClean="0"/>
              <a:t>остваривање мера </a:t>
            </a:r>
            <a:r>
              <a:rPr lang="ru-RU" sz="1600" b="1" dirty="0"/>
              <a:t>у области заштите ваздуха како би се спречиле или смањиле штетне </a:t>
            </a:r>
            <a:r>
              <a:rPr lang="ru-RU" sz="1600" b="1" dirty="0" smtClean="0"/>
              <a:t>последице по </a:t>
            </a:r>
            <a:r>
              <a:rPr lang="ru-RU" sz="1600" b="1" dirty="0"/>
              <a:t>здравље људи и животну средину, озонски омотач и климатске промене, </a:t>
            </a:r>
            <a:r>
              <a:rPr lang="ru-RU" sz="1600" b="1" dirty="0" smtClean="0"/>
              <a:t> праћење и </a:t>
            </a:r>
            <a:r>
              <a:rPr lang="ru-RU" sz="1600" b="1" dirty="0"/>
              <a:t>процењивање одговарајућих података о квалитету ваздуха на основу </a:t>
            </a:r>
            <a:r>
              <a:rPr lang="ru-RU" sz="1600" b="1" dirty="0" smtClean="0"/>
              <a:t>мерења, </a:t>
            </a:r>
            <a:r>
              <a:rPr lang="ru-RU" sz="1600" b="1" dirty="0" smtClean="0"/>
              <a:t>обезбеђивање </a:t>
            </a:r>
            <a:r>
              <a:rPr lang="ru-RU" sz="1600" b="1" dirty="0"/>
              <a:t>доступности података о квалитету </a:t>
            </a:r>
            <a:r>
              <a:rPr lang="ru-RU" sz="1600" b="1" dirty="0" smtClean="0"/>
              <a:t>ваздуха</a:t>
            </a:r>
          </a:p>
          <a:p>
            <a:endParaRPr lang="ru-RU" sz="1600" b="1" dirty="0" smtClean="0"/>
          </a:p>
          <a:p>
            <a:r>
              <a:rPr lang="ru-RU" sz="1600" b="1" dirty="0"/>
              <a:t>Заштиту и побољшање квалитета ваздуха обезбеђују, у оквиру својих </a:t>
            </a:r>
            <a:r>
              <a:rPr lang="ru-RU" sz="1600" b="1" dirty="0" smtClean="0"/>
              <a:t>овлашћења, Република </a:t>
            </a:r>
            <a:r>
              <a:rPr lang="ru-RU" sz="1600" b="1" dirty="0"/>
              <a:t>Србија, аутономна покрајина, јединица локалне самоуправе, </a:t>
            </a:r>
            <a:r>
              <a:rPr lang="ru-RU" sz="1600" b="1" dirty="0" smtClean="0"/>
              <a:t>привредна друштва</a:t>
            </a:r>
            <a:r>
              <a:rPr lang="ru-RU" sz="1600" b="1" dirty="0"/>
              <a:t>, предузетници, као и друга правна и физичка </a:t>
            </a:r>
            <a:r>
              <a:rPr lang="ru-RU" sz="1600" b="1" dirty="0" smtClean="0"/>
              <a:t>лица</a:t>
            </a:r>
          </a:p>
          <a:p>
            <a:endParaRPr lang="ru-RU" sz="1600" b="1" dirty="0"/>
          </a:p>
          <a:p>
            <a:endParaRPr lang="ru-RU" sz="1600" b="1" dirty="0"/>
          </a:p>
        </p:txBody>
      </p:sp>
    </p:spTree>
    <p:extLst>
      <p:ext uri="{BB962C8B-B14F-4D97-AF65-F5344CB8AC3E}">
        <p14:creationId xmlns:p14="http://schemas.microsoft.com/office/powerpoint/2010/main" val="27064596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8"/>
          </a:xfrm>
          <a:solidFill>
            <a:srgbClr val="99FF33"/>
          </a:solidFill>
        </p:spPr>
        <p:txBody>
          <a:bodyPr>
            <a:noAutofit/>
          </a:bodyPr>
          <a:lstStyle/>
          <a:p>
            <a:r>
              <a:rPr lang="ru-RU" sz="2400" b="1" dirty="0" smtClean="0"/>
              <a:t>ЗАКОН </a:t>
            </a:r>
            <a:r>
              <a:rPr lang="ru-RU" sz="2400" b="1" dirty="0"/>
              <a:t>О ЗАШТИТИ ВАЗДУХА </a:t>
            </a:r>
            <a:endParaRPr lang="en-US" sz="2400" dirty="0"/>
          </a:p>
        </p:txBody>
      </p:sp>
      <p:sp>
        <p:nvSpPr>
          <p:cNvPr id="3" name="Content Placeholder 2"/>
          <p:cNvSpPr>
            <a:spLocks noGrp="1"/>
          </p:cNvSpPr>
          <p:nvPr>
            <p:ph idx="1"/>
          </p:nvPr>
        </p:nvSpPr>
        <p:spPr>
          <a:xfrm>
            <a:off x="467544" y="980728"/>
            <a:ext cx="8229600" cy="4525963"/>
          </a:xfrm>
        </p:spPr>
        <p:txBody>
          <a:bodyPr>
            <a:noAutofit/>
          </a:bodyPr>
          <a:lstStyle/>
          <a:p>
            <a:endParaRPr lang="ru-RU" sz="1600" b="1" dirty="0"/>
          </a:p>
          <a:p>
            <a:endParaRPr lang="ru-RU" sz="1600" b="1" dirty="0"/>
          </a:p>
        </p:txBody>
      </p:sp>
      <p:sp>
        <p:nvSpPr>
          <p:cNvPr id="4" name="Rectangle 3"/>
          <p:cNvSpPr/>
          <p:nvPr/>
        </p:nvSpPr>
        <p:spPr>
          <a:xfrm>
            <a:off x="431540" y="856357"/>
            <a:ext cx="8301608" cy="6001643"/>
          </a:xfrm>
          <a:prstGeom prst="rect">
            <a:avLst/>
          </a:prstGeom>
        </p:spPr>
        <p:txBody>
          <a:bodyPr wrap="square">
            <a:spAutoFit/>
          </a:bodyPr>
          <a:lstStyle/>
          <a:p>
            <a:pPr marL="285750" indent="-285750">
              <a:buFont typeface="Arial" panose="020B0604020202020204" pitchFamily="34" charset="0"/>
              <a:buChar char="•"/>
            </a:pPr>
            <a:r>
              <a:rPr lang="ru-RU" sz="1600" b="1" dirty="0">
                <a:cs typeface="Times New Roman" panose="02020603050405020304" pitchFamily="18" charset="0"/>
              </a:rPr>
              <a:t>У </a:t>
            </a:r>
            <a:r>
              <a:rPr lang="ru-RU" sz="1600" b="1" dirty="0" smtClean="0">
                <a:cs typeface="Times New Roman" panose="02020603050405020304" pitchFamily="18" charset="0"/>
              </a:rPr>
              <a:t>РС </a:t>
            </a:r>
            <a:r>
              <a:rPr lang="ru-RU" sz="1600" b="1" dirty="0">
                <a:cs typeface="Times New Roman" panose="02020603050405020304" pitchFamily="18" charset="0"/>
              </a:rPr>
              <a:t>се </a:t>
            </a:r>
            <a:r>
              <a:rPr lang="ru-RU" sz="1600" b="1" dirty="0">
                <a:solidFill>
                  <a:srgbClr val="FF0066"/>
                </a:solidFill>
                <a:cs typeface="Times New Roman" panose="02020603050405020304" pitchFamily="18" charset="0"/>
              </a:rPr>
              <a:t>оцењује квалитет ваздуха </a:t>
            </a:r>
            <a:r>
              <a:rPr lang="ru-RU" sz="1600" b="1" dirty="0">
                <a:cs typeface="Times New Roman" panose="02020603050405020304" pitchFamily="18" charset="0"/>
              </a:rPr>
              <a:t>с обзиром на ниво загађујућих </a:t>
            </a:r>
            <a:r>
              <a:rPr lang="ru-RU" sz="1600" b="1" dirty="0" smtClean="0">
                <a:cs typeface="Times New Roman" panose="02020603050405020304" pitchFamily="18" charset="0"/>
              </a:rPr>
              <a:t>материја – обавезно се се </a:t>
            </a:r>
            <a:r>
              <a:rPr lang="ru-RU" sz="1600" b="1" dirty="0">
                <a:cs typeface="Times New Roman" panose="02020603050405020304" pitchFamily="18" charset="0"/>
              </a:rPr>
              <a:t>оцењује </a:t>
            </a:r>
            <a:r>
              <a:rPr lang="ru-RU" sz="1600" b="1" dirty="0" smtClean="0">
                <a:cs typeface="Times New Roman" panose="02020603050405020304" pitchFamily="18" charset="0"/>
              </a:rPr>
              <a:t>у </a:t>
            </a:r>
            <a:r>
              <a:rPr lang="ru-RU" sz="1600" b="1" dirty="0">
                <a:cs typeface="Times New Roman" panose="02020603050405020304" pitchFamily="18" charset="0"/>
              </a:rPr>
              <a:t>погледу концентрација </a:t>
            </a:r>
            <a:r>
              <a:rPr lang="ru-RU" sz="1600" b="1" dirty="0" smtClean="0">
                <a:cs typeface="Times New Roman" panose="02020603050405020304" pitchFamily="18" charset="0"/>
              </a:rPr>
              <a:t>сумпор-диоксида, азот-диоксида </a:t>
            </a:r>
            <a:r>
              <a:rPr lang="ru-RU" sz="1600" b="1" dirty="0">
                <a:cs typeface="Times New Roman" panose="02020603050405020304" pitchFamily="18" charset="0"/>
              </a:rPr>
              <a:t>и оксида азота, </a:t>
            </a:r>
            <a:r>
              <a:rPr lang="ru-RU" sz="1600" b="1" dirty="0" smtClean="0">
                <a:cs typeface="Times New Roman" panose="02020603050405020304" pitchFamily="18" charset="0"/>
              </a:rPr>
              <a:t>олова,бензена </a:t>
            </a:r>
            <a:r>
              <a:rPr lang="ru-RU" sz="1600" b="1" dirty="0">
                <a:cs typeface="Times New Roman" panose="02020603050405020304" pitchFamily="18" charset="0"/>
              </a:rPr>
              <a:t>и </a:t>
            </a:r>
            <a:r>
              <a:rPr lang="ru-RU" sz="1600" b="1" dirty="0" smtClean="0">
                <a:cs typeface="Times New Roman" panose="02020603050405020304" pitchFamily="18" charset="0"/>
              </a:rPr>
              <a:t>угљен-моноксида...а </a:t>
            </a:r>
            <a:r>
              <a:rPr lang="ru-RU" sz="1600" b="1" dirty="0">
                <a:cs typeface="Times New Roman" panose="02020603050405020304" pitchFamily="18" charset="0"/>
              </a:rPr>
              <a:t>може и за друге загађујуће </a:t>
            </a:r>
            <a:r>
              <a:rPr lang="ru-RU" sz="1600" b="1" dirty="0" smtClean="0">
                <a:cs typeface="Times New Roman" panose="02020603050405020304" pitchFamily="18" charset="0"/>
              </a:rPr>
              <a:t>материје </a:t>
            </a:r>
            <a:r>
              <a:rPr lang="ru-RU" sz="1600" b="1" dirty="0">
                <a:cs typeface="Times New Roman" panose="02020603050405020304" pitchFamily="18" charset="0"/>
              </a:rPr>
              <a:t>утврђене релевантним међународним </a:t>
            </a:r>
            <a:r>
              <a:rPr lang="ru-RU" sz="1600" b="1" dirty="0" smtClean="0">
                <a:cs typeface="Times New Roman" panose="02020603050405020304" pitchFamily="18" charset="0"/>
              </a:rPr>
              <a:t>прописима</a:t>
            </a:r>
          </a:p>
          <a:p>
            <a:pPr marL="285750" indent="-285750">
              <a:buFont typeface="Arial" panose="020B0604020202020204" pitchFamily="34" charset="0"/>
              <a:buChar char="•"/>
            </a:pPr>
            <a:r>
              <a:rPr lang="ru-RU" sz="1600" b="1" dirty="0" smtClean="0">
                <a:cs typeface="Times New Roman" panose="02020603050405020304" pitchFamily="18" charset="0"/>
              </a:rPr>
              <a:t>Системом </a:t>
            </a:r>
            <a:r>
              <a:rPr lang="ru-RU" sz="1600" b="1" dirty="0">
                <a:cs typeface="Times New Roman" panose="02020603050405020304" pitchFamily="18" charset="0"/>
              </a:rPr>
              <a:t>мониторинга квалитета ваздуха успостављају се државна и </a:t>
            </a:r>
            <a:r>
              <a:rPr lang="ru-RU" sz="1600" b="1" dirty="0" smtClean="0">
                <a:cs typeface="Times New Roman" panose="02020603050405020304" pitchFamily="18" charset="0"/>
              </a:rPr>
              <a:t>локалне мреже </a:t>
            </a:r>
            <a:r>
              <a:rPr lang="ru-RU" sz="1600" b="1" dirty="0">
                <a:cs typeface="Times New Roman" panose="02020603050405020304" pitchFamily="18" charset="0"/>
              </a:rPr>
              <a:t>мерних станица </a:t>
            </a:r>
            <a:r>
              <a:rPr lang="ru-RU" sz="1600" b="1" dirty="0" smtClean="0">
                <a:cs typeface="Times New Roman" panose="02020603050405020304" pitchFamily="18" charset="0"/>
              </a:rPr>
              <a:t>или </a:t>
            </a:r>
            <a:r>
              <a:rPr lang="ru-RU" sz="1600" b="1" dirty="0">
                <a:cs typeface="Times New Roman" panose="02020603050405020304" pitchFamily="18" charset="0"/>
              </a:rPr>
              <a:t>мерних места за фиксна </a:t>
            </a:r>
            <a:r>
              <a:rPr lang="ru-RU" sz="1600" b="1" dirty="0" smtClean="0">
                <a:cs typeface="Times New Roman" panose="02020603050405020304" pitchFamily="18" charset="0"/>
              </a:rPr>
              <a:t>мерења</a:t>
            </a:r>
          </a:p>
          <a:p>
            <a:pPr marL="285750" indent="-285750">
              <a:buFont typeface="Arial" panose="020B0604020202020204" pitchFamily="34" charset="0"/>
              <a:buChar char="•"/>
            </a:pPr>
            <a:r>
              <a:rPr lang="ru-RU" sz="1600" b="1" dirty="0" smtClean="0">
                <a:solidFill>
                  <a:srgbClr val="FF0066"/>
                </a:solidFill>
                <a:cs typeface="Times New Roman" panose="02020603050405020304" pitchFamily="18" charset="0"/>
              </a:rPr>
              <a:t>Праћење квалитета </a:t>
            </a:r>
            <a:r>
              <a:rPr lang="ru-RU" sz="1600" b="1" dirty="0">
                <a:solidFill>
                  <a:srgbClr val="FF0066"/>
                </a:solidFill>
                <a:cs typeface="Times New Roman" panose="02020603050405020304" pitchFamily="18" charset="0"/>
              </a:rPr>
              <a:t>ваздуха </a:t>
            </a:r>
            <a:r>
              <a:rPr lang="ru-RU" sz="1600" b="1" dirty="0">
                <a:cs typeface="Times New Roman" panose="02020603050405020304" pitchFamily="18" charset="0"/>
              </a:rPr>
              <a:t>у државној </a:t>
            </a:r>
            <a:r>
              <a:rPr lang="ru-RU" sz="1600" b="1" dirty="0" smtClean="0">
                <a:cs typeface="Times New Roman" panose="02020603050405020304" pitchFamily="18" charset="0"/>
              </a:rPr>
              <a:t>мрежи </a:t>
            </a:r>
            <a:r>
              <a:rPr lang="ru-RU" sz="1600" b="1" dirty="0">
                <a:cs typeface="Times New Roman" panose="02020603050405020304" pitchFamily="18" charset="0"/>
              </a:rPr>
              <a:t>врше </a:t>
            </a:r>
            <a:r>
              <a:rPr lang="ru-RU" sz="1600" b="1" dirty="0" smtClean="0">
                <a:cs typeface="Times New Roman" panose="02020603050405020304" pitchFamily="18" charset="0"/>
              </a:rPr>
              <a:t>Агенција за </a:t>
            </a:r>
            <a:r>
              <a:rPr lang="ru-RU" sz="1600" b="1" dirty="0">
                <a:cs typeface="Times New Roman" panose="02020603050405020304" pitchFamily="18" charset="0"/>
              </a:rPr>
              <a:t>заштиту животне средине, </a:t>
            </a:r>
            <a:r>
              <a:rPr lang="ru-RU" sz="1600" b="1" dirty="0" smtClean="0">
                <a:cs typeface="Times New Roman" panose="02020603050405020304" pitchFamily="18" charset="0"/>
              </a:rPr>
              <a:t>РХМЗ </a:t>
            </a:r>
            <a:r>
              <a:rPr lang="ru-RU" sz="1600" b="1" dirty="0">
                <a:cs typeface="Times New Roman" panose="02020603050405020304" pitchFamily="18" charset="0"/>
              </a:rPr>
              <a:t>и овлашћена правна </a:t>
            </a:r>
            <a:r>
              <a:rPr lang="ru-RU" sz="1600" b="1" dirty="0" smtClean="0">
                <a:cs typeface="Times New Roman" panose="02020603050405020304" pitchFamily="18" charset="0"/>
              </a:rPr>
              <a:t>лица - могуће успоставити и </a:t>
            </a:r>
            <a:r>
              <a:rPr lang="ru-RU" sz="1600" b="1" dirty="0">
                <a:cs typeface="Times New Roman" panose="02020603050405020304" pitchFamily="18" charset="0"/>
              </a:rPr>
              <a:t>локалну мрежу мерних станица </a:t>
            </a:r>
            <a:r>
              <a:rPr lang="ru-RU" sz="1600" b="1" dirty="0" smtClean="0">
                <a:cs typeface="Times New Roman" panose="02020603050405020304" pitchFamily="18" charset="0"/>
              </a:rPr>
              <a:t>или </a:t>
            </a:r>
            <a:r>
              <a:rPr lang="ru-RU" sz="1600" b="1" dirty="0">
                <a:cs typeface="Times New Roman" panose="02020603050405020304" pitchFamily="18" charset="0"/>
              </a:rPr>
              <a:t>мерних места за праћење </a:t>
            </a:r>
            <a:r>
              <a:rPr lang="ru-RU" sz="1600" b="1" dirty="0" smtClean="0">
                <a:cs typeface="Times New Roman" panose="02020603050405020304" pitchFamily="18" charset="0"/>
              </a:rPr>
              <a:t>квалитета ваздуха </a:t>
            </a:r>
            <a:r>
              <a:rPr lang="ru-RU" sz="1600" b="1" dirty="0">
                <a:cs typeface="Times New Roman" panose="02020603050405020304" pitchFamily="18" charset="0"/>
              </a:rPr>
              <a:t>на нивоу аутономне покрајине и јединице локалне </a:t>
            </a:r>
            <a:r>
              <a:rPr lang="ru-RU" sz="1600" b="1" dirty="0" smtClean="0">
                <a:cs typeface="Times New Roman" panose="02020603050405020304" pitchFamily="18" charset="0"/>
              </a:rPr>
              <a:t>самоуправе</a:t>
            </a:r>
          </a:p>
          <a:p>
            <a:pPr marL="285750" indent="-285750">
              <a:buFont typeface="Arial" panose="020B0604020202020204" pitchFamily="34" charset="0"/>
              <a:buChar char="•"/>
            </a:pPr>
            <a:r>
              <a:rPr lang="ru-RU" sz="1600" b="1" dirty="0" smtClean="0">
                <a:cs typeface="Times New Roman" panose="02020603050405020304" pitchFamily="18" charset="0"/>
              </a:rPr>
              <a:t>Надлежни </a:t>
            </a:r>
            <a:r>
              <a:rPr lang="ru-RU" sz="1600" b="1" dirty="0">
                <a:cs typeface="Times New Roman" panose="02020603050405020304" pitchFamily="18" charset="0"/>
              </a:rPr>
              <a:t>орган аутономне </a:t>
            </a:r>
            <a:r>
              <a:rPr lang="ru-RU" sz="1600" b="1" dirty="0" smtClean="0">
                <a:cs typeface="Times New Roman" panose="02020603050405020304" pitchFamily="18" charset="0"/>
              </a:rPr>
              <a:t>покрајине, јединице </a:t>
            </a:r>
            <a:r>
              <a:rPr lang="ru-RU" sz="1600" b="1" dirty="0">
                <a:cs typeface="Times New Roman" panose="02020603050405020304" pitchFamily="18" charset="0"/>
              </a:rPr>
              <a:t>локалне </a:t>
            </a:r>
            <a:r>
              <a:rPr lang="ru-RU" sz="1600" b="1" dirty="0" smtClean="0">
                <a:cs typeface="Times New Roman" panose="02020603050405020304" pitchFamily="18" charset="0"/>
              </a:rPr>
              <a:t>самоуправе, РХМЗ и </a:t>
            </a:r>
            <a:r>
              <a:rPr lang="ru-RU" sz="1600" b="1" dirty="0">
                <a:cs typeface="Times New Roman" panose="02020603050405020304" pitchFamily="18" charset="0"/>
              </a:rPr>
              <a:t>овлашћена правна лица дужни су да </a:t>
            </a:r>
            <a:r>
              <a:rPr lang="ru-RU" sz="1600" b="1" dirty="0">
                <a:solidFill>
                  <a:srgbClr val="FF0066"/>
                </a:solidFill>
                <a:cs typeface="Times New Roman" panose="02020603050405020304" pitchFamily="18" charset="0"/>
              </a:rPr>
              <a:t>податке о квалитету ваздуха </a:t>
            </a:r>
            <a:r>
              <a:rPr lang="ru-RU" sz="1600" b="1" dirty="0" smtClean="0">
                <a:cs typeface="Times New Roman" panose="02020603050405020304" pitchFamily="18" charset="0"/>
              </a:rPr>
              <a:t>добијене контролом </a:t>
            </a:r>
            <a:r>
              <a:rPr lang="ru-RU" sz="1600" b="1" dirty="0">
                <a:cs typeface="Times New Roman" panose="02020603050405020304" pitchFamily="18" charset="0"/>
              </a:rPr>
              <a:t>квалитета ваздуха из државне и локалне мреже, као и резултате </a:t>
            </a:r>
            <a:r>
              <a:rPr lang="ru-RU" sz="1600" b="1" dirty="0" smtClean="0">
                <a:cs typeface="Times New Roman" panose="02020603050405020304" pitchFamily="18" charset="0"/>
              </a:rPr>
              <a:t>мерења посебне </a:t>
            </a:r>
            <a:r>
              <a:rPr lang="ru-RU" sz="1600" b="1" dirty="0">
                <a:cs typeface="Times New Roman" panose="02020603050405020304" pitchFamily="18" charset="0"/>
              </a:rPr>
              <a:t>намене, достављају Агенцији, до 15. у месецу за претходни месец, </a:t>
            </a:r>
            <a:r>
              <a:rPr lang="ru-RU" sz="1600" b="1" dirty="0" smtClean="0">
                <a:cs typeface="Times New Roman" panose="02020603050405020304" pitchFamily="18" charset="0"/>
              </a:rPr>
              <a:t>као </a:t>
            </a:r>
            <a:r>
              <a:rPr lang="ru-RU" sz="1600" b="1" dirty="0" smtClean="0">
                <a:solidFill>
                  <a:srgbClr val="FF0066"/>
                </a:solidFill>
                <a:cs typeface="Times New Roman" panose="02020603050405020304" pitchFamily="18" charset="0"/>
              </a:rPr>
              <a:t>годишњи извештај</a:t>
            </a:r>
            <a:r>
              <a:rPr lang="ru-RU" sz="1600" b="1" dirty="0" smtClean="0">
                <a:cs typeface="Times New Roman" panose="02020603050405020304" pitchFamily="18" charset="0"/>
              </a:rPr>
              <a:t> за претходну годину</a:t>
            </a:r>
          </a:p>
          <a:p>
            <a:pPr marL="285750" indent="-285750">
              <a:buFont typeface="Arial" panose="020B0604020202020204" pitchFamily="34" charset="0"/>
              <a:buChar char="•"/>
            </a:pPr>
            <a:r>
              <a:rPr lang="ru-RU" sz="1600" b="1" dirty="0" smtClean="0">
                <a:cs typeface="Times New Roman" panose="02020603050405020304" pitchFamily="18" charset="0"/>
              </a:rPr>
              <a:t>Агенција</a:t>
            </a:r>
            <a:r>
              <a:rPr lang="ru-RU" sz="1600" b="1" dirty="0">
                <a:cs typeface="Times New Roman" panose="02020603050405020304" pitchFamily="18" charset="0"/>
              </a:rPr>
              <a:t>, надлежни орган аутономне покрајине </a:t>
            </a:r>
            <a:r>
              <a:rPr lang="ru-RU" sz="1600" b="1" dirty="0" smtClean="0">
                <a:cs typeface="Times New Roman" panose="02020603050405020304" pitchFamily="18" charset="0"/>
              </a:rPr>
              <a:t>и јединице </a:t>
            </a:r>
            <a:r>
              <a:rPr lang="ru-RU" sz="1600" b="1" dirty="0">
                <a:cs typeface="Times New Roman" panose="02020603050405020304" pitchFamily="18" charset="0"/>
              </a:rPr>
              <a:t>локалне самоуправе </a:t>
            </a:r>
            <a:r>
              <a:rPr lang="ru-RU" sz="1600" b="1" dirty="0">
                <a:solidFill>
                  <a:srgbClr val="FF0066"/>
                </a:solidFill>
                <a:cs typeface="Times New Roman" panose="02020603050405020304" pitchFamily="18" charset="0"/>
              </a:rPr>
              <a:t>дужни су да податке учине доступним јавности </a:t>
            </a:r>
            <a:r>
              <a:rPr lang="ru-RU" sz="1600" b="1" dirty="0" smtClean="0">
                <a:cs typeface="Times New Roman" panose="02020603050405020304" pitchFamily="18" charset="0"/>
              </a:rPr>
              <a:t>и објаве </a:t>
            </a:r>
            <a:r>
              <a:rPr lang="ru-RU" sz="1600" b="1" dirty="0">
                <a:cs typeface="Times New Roman" panose="02020603050405020304" pitchFamily="18" charset="0"/>
              </a:rPr>
              <a:t>их у средствима јавног информисања, електронским медијима, </a:t>
            </a:r>
            <a:r>
              <a:rPr lang="ru-RU" sz="1600" b="1" dirty="0" smtClean="0">
                <a:cs typeface="Times New Roman" panose="02020603050405020304" pitchFamily="18" charset="0"/>
              </a:rPr>
              <a:t>на својим веб-страницама</a:t>
            </a:r>
          </a:p>
          <a:p>
            <a:pPr marL="285750" indent="-285750">
              <a:buFont typeface="Arial" panose="020B0604020202020204" pitchFamily="34" charset="0"/>
              <a:buChar char="•"/>
            </a:pPr>
            <a:r>
              <a:rPr lang="ru-RU" sz="1600" b="1" dirty="0" smtClean="0">
                <a:cs typeface="Times New Roman" panose="02020603050405020304" pitchFamily="18" charset="0"/>
              </a:rPr>
              <a:t>Према </a:t>
            </a:r>
            <a:r>
              <a:rPr lang="ru-RU" sz="1600" b="1" dirty="0">
                <a:cs typeface="Times New Roman" panose="02020603050405020304" pitchFamily="18" charset="0"/>
              </a:rPr>
              <a:t>нивоу загађености</a:t>
            </a:r>
            <a:r>
              <a:rPr lang="ru-RU" sz="1600" b="1" dirty="0" smtClean="0">
                <a:cs typeface="Times New Roman" panose="02020603050405020304" pitchFamily="18" charset="0"/>
              </a:rPr>
              <a:t>, а </a:t>
            </a:r>
            <a:r>
              <a:rPr lang="ru-RU" sz="1600" b="1" dirty="0">
                <a:cs typeface="Times New Roman" panose="02020603050405020304" pitchFamily="18" charset="0"/>
              </a:rPr>
              <a:t>на основу резултата мерења, утврђују се </a:t>
            </a:r>
            <a:r>
              <a:rPr lang="ru-RU" sz="1600" b="1" dirty="0" smtClean="0">
                <a:cs typeface="Times New Roman" panose="02020603050405020304" pitchFamily="18" charset="0"/>
              </a:rPr>
              <a:t>категорије квалитета ваздуха</a:t>
            </a:r>
            <a:r>
              <a:rPr lang="ru-RU" sz="1600" b="1" dirty="0">
                <a:cs typeface="Times New Roman" panose="02020603050405020304" pitchFamily="18" charset="0"/>
              </a:rPr>
              <a:t>:</a:t>
            </a:r>
          </a:p>
          <a:p>
            <a:pPr marL="285750" indent="-285750">
              <a:buFont typeface="Times New Roman" panose="02020603050405020304" pitchFamily="18" charset="0"/>
              <a:buChar char="-"/>
            </a:pPr>
            <a:r>
              <a:rPr lang="ru-RU" sz="1600" b="1" dirty="0" smtClean="0">
                <a:cs typeface="Times New Roman" panose="02020603050405020304" pitchFamily="18" charset="0"/>
              </a:rPr>
              <a:t>прва </a:t>
            </a:r>
            <a:r>
              <a:rPr lang="ru-RU" sz="1600" b="1" dirty="0">
                <a:cs typeface="Times New Roman" panose="02020603050405020304" pitchFamily="18" charset="0"/>
              </a:rPr>
              <a:t>категорија – чист или незнатно загађен </a:t>
            </a:r>
            <a:r>
              <a:rPr lang="ru-RU" sz="1600" b="1" dirty="0" smtClean="0">
                <a:cs typeface="Times New Roman" panose="02020603050405020304" pitchFamily="18" charset="0"/>
              </a:rPr>
              <a:t>ваздух</a:t>
            </a:r>
          </a:p>
          <a:p>
            <a:pPr marL="285750" indent="-285750">
              <a:buFont typeface="Times New Roman" panose="02020603050405020304" pitchFamily="18" charset="0"/>
              <a:buChar char="-"/>
            </a:pPr>
            <a:r>
              <a:rPr lang="ru-RU" sz="1600" b="1" dirty="0" smtClean="0">
                <a:cs typeface="Times New Roman" panose="02020603050405020304" pitchFamily="18" charset="0"/>
              </a:rPr>
              <a:t>друга </a:t>
            </a:r>
            <a:r>
              <a:rPr lang="ru-RU" sz="1600" b="1" dirty="0">
                <a:cs typeface="Times New Roman" panose="02020603050405020304" pitchFamily="18" charset="0"/>
              </a:rPr>
              <a:t>категорија – умерено загађен </a:t>
            </a:r>
            <a:r>
              <a:rPr lang="ru-RU" sz="1600" b="1" dirty="0" smtClean="0">
                <a:cs typeface="Times New Roman" panose="02020603050405020304" pitchFamily="18" charset="0"/>
              </a:rPr>
              <a:t>ваздух</a:t>
            </a:r>
          </a:p>
          <a:p>
            <a:pPr marL="285750" indent="-285750">
              <a:buFont typeface="Times New Roman" panose="02020603050405020304" pitchFamily="18" charset="0"/>
              <a:buChar char="-"/>
            </a:pPr>
            <a:r>
              <a:rPr lang="ru-RU" sz="1600" b="1" dirty="0" smtClean="0">
                <a:cs typeface="Times New Roman" panose="02020603050405020304" pitchFamily="18" charset="0"/>
              </a:rPr>
              <a:t>трећа </a:t>
            </a:r>
            <a:r>
              <a:rPr lang="ru-RU" sz="1600" b="1" dirty="0">
                <a:cs typeface="Times New Roman" panose="02020603050405020304" pitchFamily="18" charset="0"/>
              </a:rPr>
              <a:t>категорија – прекомерно загађен ваздух </a:t>
            </a:r>
            <a:endParaRPr lang="ru-RU" sz="1600" b="1" dirty="0" smtClean="0">
              <a:cs typeface="Times New Roman" panose="02020603050405020304" pitchFamily="18" charset="0"/>
            </a:endParaRPr>
          </a:p>
          <a:p>
            <a:pPr marL="285750" indent="-285750">
              <a:buFont typeface="Arial" panose="020B0604020202020204" pitchFamily="34" charset="0"/>
              <a:buChar char="•"/>
            </a:pPr>
            <a:r>
              <a:rPr lang="ru-RU" sz="1600" b="1" dirty="0" smtClean="0">
                <a:cs typeface="Times New Roman" panose="02020603050405020304" pitchFamily="18" charset="0"/>
              </a:rPr>
              <a:t>Категорије </a:t>
            </a:r>
            <a:r>
              <a:rPr lang="ru-RU" sz="1600" b="1" dirty="0">
                <a:cs typeface="Times New Roman" panose="02020603050405020304" pitchFamily="18" charset="0"/>
              </a:rPr>
              <a:t>квалитета </a:t>
            </a:r>
            <a:r>
              <a:rPr lang="ru-RU" sz="1600" b="1" dirty="0" smtClean="0">
                <a:cs typeface="Times New Roman" panose="02020603050405020304" pitchFamily="18" charset="0"/>
              </a:rPr>
              <a:t>ваздуха утврђују </a:t>
            </a:r>
            <a:r>
              <a:rPr lang="ru-RU" sz="1600" b="1" dirty="0">
                <a:cs typeface="Times New Roman" panose="02020603050405020304" pitchFamily="18" charset="0"/>
              </a:rPr>
              <a:t>се једном годишње за </a:t>
            </a:r>
            <a:r>
              <a:rPr lang="ru-RU" sz="1600" b="1" dirty="0" smtClean="0">
                <a:cs typeface="Times New Roman" panose="02020603050405020304" pitchFamily="18" charset="0"/>
              </a:rPr>
              <a:t>претходну годину</a:t>
            </a:r>
            <a:endParaRPr lang="ru-RU" sz="1600" b="1" dirty="0">
              <a:cs typeface="Times New Roman" panose="02020603050405020304" pitchFamily="18" charset="0"/>
            </a:endParaRPr>
          </a:p>
        </p:txBody>
      </p:sp>
    </p:spTree>
    <p:extLst>
      <p:ext uri="{BB962C8B-B14F-4D97-AF65-F5344CB8AC3E}">
        <p14:creationId xmlns:p14="http://schemas.microsoft.com/office/powerpoint/2010/main" val="3020661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432048"/>
          </a:xfrm>
          <a:solidFill>
            <a:srgbClr val="99FF33"/>
          </a:solidFill>
        </p:spPr>
        <p:txBody>
          <a:bodyPr>
            <a:noAutofit/>
          </a:bodyPr>
          <a:lstStyle/>
          <a:p>
            <a:r>
              <a:rPr lang="ru-RU" sz="2400" b="1" dirty="0" smtClean="0"/>
              <a:t>ЗАКОН </a:t>
            </a:r>
            <a:r>
              <a:rPr lang="ru-RU" sz="2400" b="1" dirty="0"/>
              <a:t>О ЗАШТИТИ ВАЗДУХА </a:t>
            </a:r>
            <a:endParaRPr lang="en-US" sz="2400" dirty="0"/>
          </a:p>
        </p:txBody>
      </p:sp>
      <p:sp>
        <p:nvSpPr>
          <p:cNvPr id="3" name="Content Placeholder 2"/>
          <p:cNvSpPr>
            <a:spLocks noGrp="1"/>
          </p:cNvSpPr>
          <p:nvPr>
            <p:ph idx="1"/>
          </p:nvPr>
        </p:nvSpPr>
        <p:spPr>
          <a:xfrm>
            <a:off x="467544" y="980728"/>
            <a:ext cx="8229600" cy="4525963"/>
          </a:xfrm>
        </p:spPr>
        <p:txBody>
          <a:bodyPr>
            <a:noAutofit/>
          </a:bodyPr>
          <a:lstStyle/>
          <a:p>
            <a:endParaRPr lang="ru-RU" sz="1600" b="1" dirty="0"/>
          </a:p>
          <a:p>
            <a:endParaRPr lang="ru-RU" sz="1600" b="1" dirty="0"/>
          </a:p>
        </p:txBody>
      </p:sp>
      <p:sp>
        <p:nvSpPr>
          <p:cNvPr id="4" name="Rectangle 3"/>
          <p:cNvSpPr/>
          <p:nvPr/>
        </p:nvSpPr>
        <p:spPr>
          <a:xfrm>
            <a:off x="395536" y="692696"/>
            <a:ext cx="8301608" cy="6001643"/>
          </a:xfrm>
          <a:prstGeom prst="rect">
            <a:avLst/>
          </a:prstGeom>
        </p:spPr>
        <p:txBody>
          <a:bodyPr wrap="square">
            <a:spAutoFit/>
          </a:bodyPr>
          <a:lstStyle/>
          <a:p>
            <a:pPr marL="285750" indent="-285750">
              <a:buFont typeface="Arial" panose="020B0604020202020204" pitchFamily="34" charset="0"/>
              <a:buChar char="•"/>
            </a:pPr>
            <a:r>
              <a:rPr lang="sr-Latn-RS" sz="1600" b="1" dirty="0">
                <a:solidFill>
                  <a:srgbClr val="FF0066"/>
                </a:solidFill>
                <a:ea typeface="Calibri" panose="020F0502020204030204" pitchFamily="34" charset="0"/>
                <a:cs typeface="Times New Roman" panose="02020603050405020304" pitchFamily="18" charset="0"/>
              </a:rPr>
              <a:t>Инструменти политике и планирања заштите ваздуха </a:t>
            </a:r>
            <a:r>
              <a:rPr lang="sr-Latn-RS" sz="1600" b="1" dirty="0">
                <a:ea typeface="Calibri" panose="020F0502020204030204" pitchFamily="34" charset="0"/>
                <a:cs typeface="Times New Roman" panose="02020603050405020304" pitchFamily="18" charset="0"/>
              </a:rPr>
              <a:t>су:</a:t>
            </a:r>
            <a:endParaRPr lang="en-US" sz="1600" b="1" dirty="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Latn-RS" sz="1600" b="1" dirty="0" smtClean="0">
                <a:ea typeface="Calibri" panose="020F0502020204030204" pitchFamily="34" charset="0"/>
                <a:cs typeface="Times New Roman" panose="02020603050405020304" pitchFamily="18" charset="0"/>
              </a:rPr>
              <a:t>Стратегија </a:t>
            </a:r>
            <a:r>
              <a:rPr lang="sr-Latn-RS" sz="1600" b="1" dirty="0">
                <a:ea typeface="Calibri" panose="020F0502020204030204" pitchFamily="34" charset="0"/>
                <a:cs typeface="Times New Roman" panose="02020603050405020304" pitchFamily="18" charset="0"/>
              </a:rPr>
              <a:t>заштите </a:t>
            </a:r>
            <a:r>
              <a:rPr lang="sr-Latn-RS" sz="1600" b="1" dirty="0" smtClean="0">
                <a:ea typeface="Calibri" panose="020F0502020204030204" pitchFamily="34" charset="0"/>
                <a:cs typeface="Times New Roman" panose="02020603050405020304" pitchFamily="18" charset="0"/>
              </a:rPr>
              <a:t>ваздуха</a:t>
            </a:r>
            <a:endParaRPr lang="sr-Cyrl-RS" sz="1600" b="1" dirty="0" smtClean="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Latn-RS" sz="1600" b="1" dirty="0" smtClean="0">
                <a:ea typeface="Calibri" panose="020F0502020204030204" pitchFamily="34" charset="0"/>
                <a:cs typeface="Times New Roman" panose="02020603050405020304" pitchFamily="18" charset="0"/>
              </a:rPr>
              <a:t>планови </a:t>
            </a:r>
            <a:r>
              <a:rPr lang="sr-Latn-RS" sz="1600" b="1" dirty="0">
                <a:ea typeface="Calibri" panose="020F0502020204030204" pitchFamily="34" charset="0"/>
                <a:cs typeface="Times New Roman" panose="02020603050405020304" pitchFamily="18" charset="0"/>
              </a:rPr>
              <a:t>квалитета </a:t>
            </a:r>
            <a:r>
              <a:rPr lang="sr-Latn-RS" sz="1600" b="1" dirty="0" smtClean="0">
                <a:ea typeface="Calibri" panose="020F0502020204030204" pitchFamily="34" charset="0"/>
                <a:cs typeface="Times New Roman" panose="02020603050405020304" pitchFamily="18" charset="0"/>
              </a:rPr>
              <a:t>ваздуха</a:t>
            </a:r>
            <a:endParaRPr lang="sr-Cyrl-RS" sz="1600" b="1" dirty="0" smtClean="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Latn-RS" sz="1600" b="1" dirty="0" smtClean="0">
                <a:ea typeface="Calibri" panose="020F0502020204030204" pitchFamily="34" charset="0"/>
                <a:cs typeface="Times New Roman" panose="02020603050405020304" pitchFamily="18" charset="0"/>
              </a:rPr>
              <a:t>краткорочни </a:t>
            </a:r>
            <a:r>
              <a:rPr lang="sr-Latn-RS" sz="1600" b="1" dirty="0">
                <a:ea typeface="Calibri" panose="020F0502020204030204" pitchFamily="34" charset="0"/>
                <a:cs typeface="Times New Roman" panose="02020603050405020304" pitchFamily="18" charset="0"/>
              </a:rPr>
              <a:t>акциони </a:t>
            </a:r>
            <a:r>
              <a:rPr lang="sr-Latn-RS" sz="1600" b="1" dirty="0" smtClean="0">
                <a:ea typeface="Calibri" panose="020F0502020204030204" pitchFamily="34" charset="0"/>
                <a:cs typeface="Times New Roman" panose="02020603050405020304" pitchFamily="18" charset="0"/>
              </a:rPr>
              <a:t>планови</a:t>
            </a:r>
            <a:endParaRPr lang="sr-Cyrl-RS" sz="1600" b="1" dirty="0" smtClean="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Latn-RS" sz="1600" b="1" dirty="0" smtClean="0">
                <a:ea typeface="Calibri" panose="020F0502020204030204" pitchFamily="34" charset="0"/>
                <a:cs typeface="Times New Roman" panose="02020603050405020304" pitchFamily="18" charset="0"/>
              </a:rPr>
              <a:t>Национални </a:t>
            </a:r>
            <a:r>
              <a:rPr lang="sr-Latn-RS" sz="1600" b="1" dirty="0">
                <a:ea typeface="Calibri" panose="020F0502020204030204" pitchFamily="34" charset="0"/>
                <a:cs typeface="Times New Roman" panose="02020603050405020304" pitchFamily="18" charset="0"/>
              </a:rPr>
              <a:t>програм за постепено смањивање годишњих </a:t>
            </a:r>
            <a:r>
              <a:rPr lang="sr-Latn-RS" sz="1600" b="1" dirty="0" smtClean="0">
                <a:ea typeface="Calibri" panose="020F0502020204030204" pitchFamily="34" charset="0"/>
                <a:cs typeface="Times New Roman" panose="02020603050405020304" pitchFamily="18" charset="0"/>
              </a:rPr>
              <a:t>максималних</a:t>
            </a:r>
            <a:r>
              <a:rPr lang="sr-Cyrl-RS" sz="1600" b="1" dirty="0" smtClean="0">
                <a:ea typeface="Calibri" panose="020F0502020204030204" pitchFamily="34" charset="0"/>
                <a:cs typeface="Times New Roman" panose="02020603050405020304" pitchFamily="18" charset="0"/>
              </a:rPr>
              <a:t> </a:t>
            </a:r>
            <a:r>
              <a:rPr lang="sr-Latn-RS" sz="1600" b="1" dirty="0" smtClean="0">
                <a:ea typeface="Calibri" panose="020F0502020204030204" pitchFamily="34" charset="0"/>
                <a:cs typeface="Times New Roman" panose="02020603050405020304" pitchFamily="18" charset="0"/>
              </a:rPr>
              <a:t>националних </a:t>
            </a:r>
            <a:r>
              <a:rPr lang="sr-Latn-RS" sz="1600" b="1" dirty="0">
                <a:ea typeface="Calibri" panose="020F0502020204030204" pitchFamily="34" charset="0"/>
                <a:cs typeface="Times New Roman" panose="02020603050405020304" pitchFamily="18" charset="0"/>
              </a:rPr>
              <a:t>емисија загађујућих </a:t>
            </a:r>
            <a:r>
              <a:rPr lang="sr-Latn-RS" sz="1600" b="1" dirty="0" smtClean="0">
                <a:ea typeface="Calibri" panose="020F0502020204030204" pitchFamily="34" charset="0"/>
                <a:cs typeface="Times New Roman" panose="02020603050405020304" pitchFamily="18" charset="0"/>
              </a:rPr>
              <a:t>материја</a:t>
            </a:r>
            <a:endParaRPr lang="sr-Cyrl-RS" sz="1600" b="1" dirty="0" smtClean="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Latn-RS" sz="1600" b="1" dirty="0" smtClean="0">
                <a:ea typeface="Calibri" panose="020F0502020204030204" pitchFamily="34" charset="0"/>
                <a:cs typeface="Times New Roman" panose="02020603050405020304" pitchFamily="18" charset="0"/>
              </a:rPr>
              <a:t>планови </a:t>
            </a:r>
            <a:r>
              <a:rPr lang="sr-Latn-RS" sz="1600" b="1" dirty="0">
                <a:ea typeface="Calibri" panose="020F0502020204030204" pitchFamily="34" charset="0"/>
                <a:cs typeface="Times New Roman" panose="02020603050405020304" pitchFamily="18" charset="0"/>
              </a:rPr>
              <a:t>оператера за смањење емисија из стационарних </a:t>
            </a:r>
            <a:r>
              <a:rPr lang="sr-Latn-RS" sz="1600" b="1" dirty="0" smtClean="0">
                <a:ea typeface="Calibri" panose="020F0502020204030204" pitchFamily="34" charset="0"/>
                <a:cs typeface="Times New Roman" panose="02020603050405020304" pitchFamily="18" charset="0"/>
              </a:rPr>
              <a:t>постројења</a:t>
            </a:r>
            <a:endParaRPr lang="en-US" sz="1600" b="1" dirty="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sr-Cyrl-RS" sz="800" b="1" dirty="0" smtClean="0">
              <a:solidFill>
                <a:srgbClr val="FF0066"/>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sr-Latn-RS" sz="1600" b="1" dirty="0" smtClean="0">
                <a:solidFill>
                  <a:srgbClr val="FF0066"/>
                </a:solidFill>
                <a:ea typeface="Calibri" panose="020F0502020204030204" pitchFamily="34" charset="0"/>
                <a:cs typeface="Times New Roman" panose="02020603050405020304" pitchFamily="18" charset="0"/>
              </a:rPr>
              <a:t>Стратегија </a:t>
            </a:r>
            <a:r>
              <a:rPr lang="sr-Latn-RS" sz="1600" b="1" dirty="0">
                <a:solidFill>
                  <a:srgbClr val="FF0066"/>
                </a:solidFill>
                <a:ea typeface="Calibri" panose="020F0502020204030204" pitchFamily="34" charset="0"/>
                <a:cs typeface="Times New Roman" panose="02020603050405020304" pitchFamily="18" charset="0"/>
              </a:rPr>
              <a:t>заштите ваздуха </a:t>
            </a:r>
            <a:r>
              <a:rPr lang="sr-Latn-RS" sz="1600" b="1" dirty="0">
                <a:ea typeface="Calibri" panose="020F0502020204030204" pitchFamily="34" charset="0"/>
                <a:cs typeface="Times New Roman" panose="02020603050405020304" pitchFamily="18" charset="0"/>
              </a:rPr>
              <a:t>је основни документ на основу кога се </a:t>
            </a:r>
            <a:r>
              <a:rPr lang="sr-Latn-RS" sz="1600" b="1" dirty="0" smtClean="0">
                <a:ea typeface="Calibri" panose="020F0502020204030204" pitchFamily="34" charset="0"/>
                <a:cs typeface="Times New Roman" panose="02020603050405020304" pitchFamily="18" charset="0"/>
              </a:rPr>
              <a:t>доносе</a:t>
            </a:r>
            <a:r>
              <a:rPr lang="sr-Cyrl-RS" sz="1600" b="1" dirty="0" smtClean="0">
                <a:ea typeface="Calibri" panose="020F0502020204030204" pitchFamily="34" charset="0"/>
                <a:cs typeface="Times New Roman" panose="02020603050405020304" pitchFamily="18" charset="0"/>
              </a:rPr>
              <a:t> </a:t>
            </a:r>
            <a:r>
              <a:rPr lang="sr-Latn-RS" sz="1600" b="1" dirty="0" smtClean="0">
                <a:ea typeface="Calibri" panose="020F0502020204030204" pitchFamily="34" charset="0"/>
                <a:cs typeface="Times New Roman" panose="02020603050405020304" pitchFamily="18" charset="0"/>
              </a:rPr>
              <a:t>планови </a:t>
            </a:r>
            <a:r>
              <a:rPr lang="sr-Latn-RS" sz="1600" b="1" dirty="0">
                <a:ea typeface="Calibri" panose="020F0502020204030204" pitchFamily="34" charset="0"/>
                <a:cs typeface="Times New Roman" panose="02020603050405020304" pitchFamily="18" charset="0"/>
              </a:rPr>
              <a:t>квалитета ваздуха, краткорочни акциони планови и програми за </a:t>
            </a:r>
            <a:r>
              <a:rPr lang="sr-Latn-RS" sz="1600" b="1" dirty="0" smtClean="0">
                <a:ea typeface="Calibri" panose="020F0502020204030204" pitchFamily="34" charset="0"/>
                <a:cs typeface="Times New Roman" panose="02020603050405020304" pitchFamily="18" charset="0"/>
              </a:rPr>
              <a:t>смањење</a:t>
            </a:r>
            <a:r>
              <a:rPr lang="sr-Cyrl-RS" sz="1600" b="1" dirty="0" smtClean="0">
                <a:ea typeface="Calibri" panose="020F0502020204030204" pitchFamily="34" charset="0"/>
                <a:cs typeface="Times New Roman" panose="02020603050405020304" pitchFamily="18" charset="0"/>
              </a:rPr>
              <a:t> </a:t>
            </a:r>
            <a:r>
              <a:rPr lang="sr-Latn-RS" sz="1600" b="1" dirty="0" smtClean="0">
                <a:ea typeface="Calibri" panose="020F0502020204030204" pitchFamily="34" charset="0"/>
                <a:cs typeface="Times New Roman" panose="02020603050405020304" pitchFamily="18" charset="0"/>
              </a:rPr>
              <a:t>емисија </a:t>
            </a:r>
            <a:r>
              <a:rPr lang="sr-Latn-RS" sz="1600" b="1" dirty="0">
                <a:ea typeface="Calibri" panose="020F0502020204030204" pitchFamily="34" charset="0"/>
                <a:cs typeface="Times New Roman" panose="02020603050405020304" pitchFamily="18" charset="0"/>
              </a:rPr>
              <a:t>загађујућих материја у ваздух и који морају да буду у сагласности </a:t>
            </a:r>
            <a:r>
              <a:rPr lang="sr-Latn-RS" sz="1600" b="1" dirty="0" smtClean="0">
                <a:ea typeface="Calibri" panose="020F0502020204030204" pitchFamily="34" charset="0"/>
                <a:cs typeface="Times New Roman" panose="02020603050405020304" pitchFamily="18" charset="0"/>
              </a:rPr>
              <a:t>са</a:t>
            </a:r>
            <a:r>
              <a:rPr lang="sr-Cyrl-RS" sz="1600" b="1" dirty="0" smtClean="0">
                <a:ea typeface="Calibri" panose="020F0502020204030204" pitchFamily="34" charset="0"/>
                <a:cs typeface="Times New Roman" panose="02020603050405020304" pitchFamily="18" charset="0"/>
              </a:rPr>
              <a:t> </a:t>
            </a:r>
            <a:r>
              <a:rPr lang="sr-Latn-RS" sz="1600" b="1" dirty="0" smtClean="0">
                <a:ea typeface="Calibri" panose="020F0502020204030204" pitchFamily="34" charset="0"/>
                <a:cs typeface="Times New Roman" panose="02020603050405020304" pitchFamily="18" charset="0"/>
              </a:rPr>
              <a:t>њом</a:t>
            </a:r>
            <a:r>
              <a:rPr lang="sr-Cyrl-RS" sz="1600" b="1" dirty="0" smtClean="0">
                <a:ea typeface="Calibri" panose="020F0502020204030204" pitchFamily="34" charset="0"/>
                <a:cs typeface="Times New Roman" panose="02020603050405020304" pitchFamily="18" charset="0"/>
              </a:rPr>
              <a:t> - </a:t>
            </a:r>
            <a:r>
              <a:rPr lang="sr-Latn-RS" sz="1600" b="1" u="sng" dirty="0" smtClean="0">
                <a:ea typeface="Calibri" panose="020F0502020204030204" pitchFamily="34" charset="0"/>
                <a:cs typeface="Times New Roman" panose="02020603050405020304" pitchFamily="18" charset="0"/>
              </a:rPr>
              <a:t>Садржи</a:t>
            </a:r>
            <a:r>
              <a:rPr lang="sr-Latn-RS" sz="1600" b="1" dirty="0" smtClean="0">
                <a:ea typeface="Calibri" panose="020F0502020204030204" pitchFamily="34" charset="0"/>
                <a:cs typeface="Times New Roman" panose="02020603050405020304" pitchFamily="18" charset="0"/>
              </a:rPr>
              <a:t>:</a:t>
            </a:r>
            <a:endParaRPr lang="en-US" sz="1600" b="1" dirty="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Latn-RS" sz="1600" b="1" dirty="0" smtClean="0">
                <a:ea typeface="Calibri" panose="020F0502020204030204" pitchFamily="34" charset="0"/>
                <a:cs typeface="Times New Roman" panose="02020603050405020304" pitchFamily="18" charset="0"/>
              </a:rPr>
              <a:t>опште </a:t>
            </a:r>
            <a:r>
              <a:rPr lang="sr-Latn-RS" sz="1600" b="1" dirty="0">
                <a:ea typeface="Calibri" panose="020F0502020204030204" pitchFamily="34" charset="0"/>
                <a:cs typeface="Times New Roman" panose="02020603050405020304" pitchFamily="18" charset="0"/>
              </a:rPr>
              <a:t>информације (податке о локацијама, климатске и топографске податке</a:t>
            </a:r>
            <a:r>
              <a:rPr lang="sr-Latn-RS" sz="1600" b="1" dirty="0" smtClean="0">
                <a:ea typeface="Calibri" panose="020F0502020204030204" pitchFamily="34" charset="0"/>
                <a:cs typeface="Times New Roman" panose="02020603050405020304" pitchFamily="18" charset="0"/>
              </a:rPr>
              <a:t>,</a:t>
            </a:r>
            <a:r>
              <a:rPr lang="sr-Cyrl-RS" sz="1600" b="1" dirty="0" smtClean="0">
                <a:ea typeface="Calibri" panose="020F0502020204030204" pitchFamily="34" charset="0"/>
                <a:cs typeface="Times New Roman" panose="02020603050405020304" pitchFamily="18" charset="0"/>
              </a:rPr>
              <a:t> </a:t>
            </a:r>
            <a:r>
              <a:rPr lang="sr-Latn-RS" sz="1600" b="1" dirty="0" smtClean="0">
                <a:ea typeface="Calibri" panose="020F0502020204030204" pitchFamily="34" charset="0"/>
                <a:cs typeface="Times New Roman" panose="02020603050405020304" pitchFamily="18" charset="0"/>
              </a:rPr>
              <a:t>број </a:t>
            </a:r>
            <a:r>
              <a:rPr lang="sr-Latn-RS" sz="1600" b="1" dirty="0">
                <a:ea typeface="Calibri" panose="020F0502020204030204" pitchFamily="34" charset="0"/>
                <a:cs typeface="Times New Roman" panose="02020603050405020304" pitchFamily="18" charset="0"/>
              </a:rPr>
              <a:t>становника, мерне станице </a:t>
            </a:r>
            <a:r>
              <a:rPr lang="sr-Latn-RS" sz="1600" b="1" dirty="0" smtClean="0">
                <a:ea typeface="Calibri" panose="020F0502020204030204" pitchFamily="34" charset="0"/>
                <a:cs typeface="Times New Roman" panose="02020603050405020304" pitchFamily="18" charset="0"/>
              </a:rPr>
              <a:t>или </a:t>
            </a:r>
            <a:r>
              <a:rPr lang="sr-Latn-RS" sz="1600" b="1" dirty="0">
                <a:ea typeface="Calibri" panose="020F0502020204030204" pitchFamily="34" charset="0"/>
                <a:cs typeface="Times New Roman" panose="02020603050405020304" pitchFamily="18" charset="0"/>
              </a:rPr>
              <a:t>мерна </a:t>
            </a:r>
            <a:r>
              <a:rPr lang="sr-Latn-RS" sz="1600" b="1" dirty="0" smtClean="0">
                <a:ea typeface="Calibri" panose="020F0502020204030204" pitchFamily="34" charset="0"/>
                <a:cs typeface="Times New Roman" panose="02020603050405020304" pitchFamily="18" charset="0"/>
              </a:rPr>
              <a:t>места)</a:t>
            </a:r>
            <a:endParaRPr lang="sr-Cyrl-RS" sz="1600" b="1" dirty="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Latn-RS" sz="1600" b="1" dirty="0" smtClean="0">
                <a:ea typeface="Calibri" panose="020F0502020204030204" pitchFamily="34" charset="0"/>
                <a:cs typeface="Times New Roman" panose="02020603050405020304" pitchFamily="18" charset="0"/>
              </a:rPr>
              <a:t>кључне </a:t>
            </a:r>
            <a:r>
              <a:rPr lang="sr-Latn-RS" sz="1600" b="1" dirty="0">
                <a:ea typeface="Calibri" panose="020F0502020204030204" pitchFamily="34" charset="0"/>
                <a:cs typeface="Times New Roman" panose="02020603050405020304" pitchFamily="18" charset="0"/>
              </a:rPr>
              <a:t>елементе за процену тренутног стања квалитета </a:t>
            </a:r>
            <a:r>
              <a:rPr lang="sr-Latn-RS" sz="1600" b="1" dirty="0" smtClean="0">
                <a:ea typeface="Calibri" panose="020F0502020204030204" pitchFamily="34" charset="0"/>
                <a:cs typeface="Times New Roman" panose="02020603050405020304" pitchFamily="18" charset="0"/>
              </a:rPr>
              <a:t>ваздуха</a:t>
            </a:r>
            <a:endParaRPr lang="sr-Cyrl-RS" sz="1600" b="1" dirty="0" smtClean="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Latn-RS" sz="1600" b="1" dirty="0" smtClean="0">
                <a:ea typeface="Calibri" panose="020F0502020204030204" pitchFamily="34" charset="0"/>
                <a:cs typeface="Times New Roman" panose="02020603050405020304" pitchFamily="18" charset="0"/>
              </a:rPr>
              <a:t>циљеве </a:t>
            </a:r>
            <a:r>
              <a:rPr lang="sr-Latn-RS" sz="1600" b="1" dirty="0">
                <a:ea typeface="Calibri" panose="020F0502020204030204" pitchFamily="34" charset="0"/>
                <a:cs typeface="Times New Roman" panose="02020603050405020304" pitchFamily="18" charset="0"/>
              </a:rPr>
              <a:t>које треба </a:t>
            </a:r>
            <a:r>
              <a:rPr lang="sr-Latn-RS" sz="1600" b="1" dirty="0" smtClean="0">
                <a:ea typeface="Calibri" panose="020F0502020204030204" pitchFamily="34" charset="0"/>
                <a:cs typeface="Times New Roman" panose="02020603050405020304" pitchFamily="18" charset="0"/>
              </a:rPr>
              <a:t>постићи</a:t>
            </a:r>
            <a:endParaRPr lang="sr-Cyrl-RS" sz="1600" b="1" dirty="0" smtClean="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Latn-RS" sz="1600" b="1" dirty="0" smtClean="0">
                <a:ea typeface="Calibri" panose="020F0502020204030204" pitchFamily="34" charset="0"/>
                <a:cs typeface="Times New Roman" panose="02020603050405020304" pitchFamily="18" charset="0"/>
              </a:rPr>
              <a:t>активности </a:t>
            </a:r>
            <a:r>
              <a:rPr lang="sr-Latn-RS" sz="1600" b="1" dirty="0">
                <a:ea typeface="Calibri" panose="020F0502020204030204" pitchFamily="34" charset="0"/>
                <a:cs typeface="Times New Roman" panose="02020603050405020304" pitchFamily="18" charset="0"/>
              </a:rPr>
              <a:t>које треба предузети ради постизања задатих </a:t>
            </a:r>
            <a:r>
              <a:rPr lang="sr-Latn-RS" sz="1600" b="1" dirty="0" smtClean="0">
                <a:ea typeface="Calibri" panose="020F0502020204030204" pitchFamily="34" charset="0"/>
                <a:cs typeface="Times New Roman" panose="02020603050405020304" pitchFamily="18" charset="0"/>
              </a:rPr>
              <a:t>циљева</a:t>
            </a:r>
            <a:endParaRPr lang="sr-Cyrl-RS" sz="1600" b="1" dirty="0" smtClean="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Cyrl-RS" sz="1600" b="1" dirty="0">
                <a:ea typeface="Calibri" panose="020F0502020204030204" pitchFamily="34" charset="0"/>
                <a:cs typeface="Times New Roman" panose="02020603050405020304" pitchFamily="18" charset="0"/>
              </a:rPr>
              <a:t>д</a:t>
            </a:r>
            <a:r>
              <a:rPr lang="sr-Latn-RS" sz="1600" b="1" dirty="0" smtClean="0">
                <a:ea typeface="Calibri" panose="020F0502020204030204" pitchFamily="34" charset="0"/>
                <a:cs typeface="Times New Roman" panose="02020603050405020304" pitchFamily="18" charset="0"/>
              </a:rPr>
              <a:t>угорочне</a:t>
            </a:r>
            <a:r>
              <a:rPr lang="sr-Cyrl-RS" sz="1600" b="1" dirty="0" smtClean="0">
                <a:ea typeface="Calibri" panose="020F0502020204030204" pitchFamily="34" charset="0"/>
                <a:cs typeface="Times New Roman" panose="02020603050405020304" pitchFamily="18" charset="0"/>
              </a:rPr>
              <a:t>, </a:t>
            </a:r>
            <a:r>
              <a:rPr lang="sr-Latn-RS" sz="1600" b="1" dirty="0" smtClean="0">
                <a:ea typeface="Calibri" panose="020F0502020204030204" pitchFamily="34" charset="0"/>
                <a:cs typeface="Times New Roman" panose="02020603050405020304" pitchFamily="18" charset="0"/>
              </a:rPr>
              <a:t>краткорочне </a:t>
            </a:r>
            <a:r>
              <a:rPr lang="sr-Latn-RS" sz="1600" b="1" dirty="0">
                <a:ea typeface="Calibri" panose="020F0502020204030204" pitchFamily="34" charset="0"/>
                <a:cs typeface="Times New Roman" panose="02020603050405020304" pitchFamily="18" charset="0"/>
              </a:rPr>
              <a:t>мере за спречавање, ублажавање и </a:t>
            </a:r>
            <a:r>
              <a:rPr lang="sr-Latn-RS" sz="1600" b="1" dirty="0" smtClean="0">
                <a:ea typeface="Calibri" panose="020F0502020204030204" pitchFamily="34" charset="0"/>
                <a:cs typeface="Times New Roman" panose="02020603050405020304" pitchFamily="18" charset="0"/>
              </a:rPr>
              <a:t>контролу</a:t>
            </a:r>
            <a:r>
              <a:rPr lang="sr-Cyrl-RS" sz="1600" b="1" dirty="0" smtClean="0">
                <a:ea typeface="Calibri" panose="020F0502020204030204" pitchFamily="34" charset="0"/>
                <a:cs typeface="Times New Roman" panose="02020603050405020304" pitchFamily="18" charset="0"/>
              </a:rPr>
              <a:t> </a:t>
            </a:r>
            <a:r>
              <a:rPr lang="sr-Latn-RS" sz="1600" b="1" dirty="0" smtClean="0">
                <a:ea typeface="Calibri" panose="020F0502020204030204" pitchFamily="34" charset="0"/>
                <a:cs typeface="Times New Roman" panose="02020603050405020304" pitchFamily="18" charset="0"/>
              </a:rPr>
              <a:t>загађивања ваздуха</a:t>
            </a:r>
            <a:endParaRPr lang="sr-Cyrl-RS" sz="1600" b="1" dirty="0" smtClean="0">
              <a:ea typeface="Calibri" panose="020F0502020204030204" pitchFamily="34" charset="0"/>
              <a:cs typeface="Times New Roman" panose="02020603050405020304" pitchFamily="18" charset="0"/>
            </a:endParaRPr>
          </a:p>
          <a:p>
            <a:pPr marL="285750" indent="-285750">
              <a:buFont typeface="Times New Roman" panose="02020603050405020304" pitchFamily="18" charset="0"/>
              <a:buChar char="-"/>
            </a:pPr>
            <a:r>
              <a:rPr lang="sr-Cyrl-RS" sz="1600" b="1" dirty="0" smtClean="0">
                <a:ea typeface="Calibri" panose="020F0502020204030204" pitchFamily="34" charset="0"/>
                <a:cs typeface="Times New Roman" panose="02020603050405020304" pitchFamily="18" charset="0"/>
              </a:rPr>
              <a:t>..</a:t>
            </a:r>
            <a:r>
              <a:rPr lang="sr-Latn-RS" sz="1600" b="1" dirty="0" smtClean="0">
                <a:ea typeface="Calibri" panose="020F0502020204030204" pitchFamily="34" charset="0"/>
                <a:cs typeface="Times New Roman" panose="02020603050405020304" pitchFamily="18" charset="0"/>
              </a:rPr>
              <a:t>.</a:t>
            </a:r>
            <a:endParaRPr lang="en-US" sz="1600" b="1" dirty="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sr-Latn-RS" sz="1600" b="1" dirty="0">
                <a:ea typeface="Calibri" panose="020F0502020204030204" pitchFamily="34" charset="0"/>
                <a:cs typeface="Times New Roman" panose="02020603050405020304" pitchFamily="18" charset="0"/>
              </a:rPr>
              <a:t>Реализација Стратегије остварује се доношењем акционог плана за заштиту ваздуха</a:t>
            </a:r>
            <a:r>
              <a:rPr lang="sr-Latn-RS" sz="1600" b="1" dirty="0" smtClean="0">
                <a:ea typeface="Calibri" panose="020F0502020204030204" pitchFamily="34" charset="0"/>
                <a:cs typeface="Times New Roman" panose="02020603050405020304" pitchFamily="18" charset="0"/>
              </a:rPr>
              <a:t>,</a:t>
            </a:r>
            <a:r>
              <a:rPr lang="sr-Cyrl-RS" sz="1600" b="1" dirty="0" smtClean="0">
                <a:ea typeface="Calibri" panose="020F0502020204030204" pitchFamily="34" charset="0"/>
                <a:cs typeface="Times New Roman" panose="02020603050405020304" pitchFamily="18" charset="0"/>
              </a:rPr>
              <a:t> </a:t>
            </a:r>
            <a:r>
              <a:rPr lang="sr-Latn-RS" sz="1600" b="1" dirty="0" smtClean="0">
                <a:ea typeface="Calibri" panose="020F0502020204030204" pitchFamily="34" charset="0"/>
                <a:cs typeface="Times New Roman" panose="02020603050405020304" pitchFamily="18" charset="0"/>
              </a:rPr>
              <a:t>атмосфере </a:t>
            </a:r>
            <a:r>
              <a:rPr lang="sr-Latn-RS" sz="1600" b="1" dirty="0">
                <a:ea typeface="Calibri" panose="020F0502020204030204" pitchFamily="34" charset="0"/>
                <a:cs typeface="Times New Roman" panose="02020603050405020304" pitchFamily="18" charset="0"/>
              </a:rPr>
              <a:t>и сузбијање климатских промена, који је њен саставни део</a:t>
            </a:r>
            <a:endParaRPr lang="en-US" sz="1600" b="1" dirty="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sr-Cyrl-RS" sz="800" b="1" dirty="0" smtClean="0">
              <a:solidFill>
                <a:srgbClr val="FF0066"/>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sr-Latn-RS" sz="1600" b="1" dirty="0" smtClean="0">
                <a:solidFill>
                  <a:srgbClr val="FF0066"/>
                </a:solidFill>
                <a:ea typeface="Calibri" panose="020F0502020204030204" pitchFamily="34" charset="0"/>
                <a:cs typeface="Times New Roman" panose="02020603050405020304" pitchFamily="18" charset="0"/>
              </a:rPr>
              <a:t>Мере </a:t>
            </a:r>
            <a:r>
              <a:rPr lang="sr-Latn-RS" sz="1600" b="1" dirty="0">
                <a:solidFill>
                  <a:srgbClr val="FF0066"/>
                </a:solidFill>
                <a:ea typeface="Calibri" panose="020F0502020204030204" pitchFamily="34" charset="0"/>
                <a:cs typeface="Times New Roman" panose="02020603050405020304" pitchFamily="18" charset="0"/>
              </a:rPr>
              <a:t>за спречавање и смањење загађивања ваздуха и побољшање </a:t>
            </a:r>
            <a:r>
              <a:rPr lang="sr-Latn-RS" sz="1600" b="1" dirty="0" smtClean="0">
                <a:solidFill>
                  <a:srgbClr val="FF0066"/>
                </a:solidFill>
                <a:ea typeface="Calibri" panose="020F0502020204030204" pitchFamily="34" charset="0"/>
                <a:cs typeface="Times New Roman" panose="02020603050405020304" pitchFamily="18" charset="0"/>
              </a:rPr>
              <a:t>квалитета</a:t>
            </a:r>
            <a:r>
              <a:rPr lang="sr-Cyrl-RS" sz="1600" b="1" dirty="0" smtClean="0">
                <a:solidFill>
                  <a:srgbClr val="FF0066"/>
                </a:solidFill>
                <a:ea typeface="Calibri" panose="020F0502020204030204" pitchFamily="34" charset="0"/>
                <a:cs typeface="Times New Roman" panose="02020603050405020304" pitchFamily="18" charset="0"/>
              </a:rPr>
              <a:t> </a:t>
            </a:r>
            <a:r>
              <a:rPr lang="sr-Latn-RS" sz="1600" b="1" dirty="0" smtClean="0">
                <a:solidFill>
                  <a:srgbClr val="FF0066"/>
                </a:solidFill>
                <a:ea typeface="Calibri" panose="020F0502020204030204" pitchFamily="34" charset="0"/>
                <a:cs typeface="Times New Roman" panose="02020603050405020304" pitchFamily="18" charset="0"/>
              </a:rPr>
              <a:t>ваздуха </a:t>
            </a:r>
            <a:r>
              <a:rPr lang="sr-Latn-RS" sz="1600" b="1" dirty="0" smtClean="0">
                <a:ea typeface="Calibri" panose="020F0502020204030204" pitchFamily="34" charset="0"/>
                <a:cs typeface="Times New Roman" panose="02020603050405020304" pitchFamily="18" charset="0"/>
              </a:rPr>
              <a:t>обухватају </a:t>
            </a:r>
            <a:r>
              <a:rPr lang="sr-Latn-RS" sz="1600" b="1" dirty="0">
                <a:ea typeface="Calibri" panose="020F0502020204030204" pitchFamily="34" charset="0"/>
                <a:cs typeface="Times New Roman" panose="02020603050405020304" pitchFamily="18" charset="0"/>
              </a:rPr>
              <a:t>прописивање дозвољених количина појединих загађујућих материја </a:t>
            </a:r>
            <a:r>
              <a:rPr lang="sr-Latn-RS" sz="1600" b="1" dirty="0" smtClean="0">
                <a:ea typeface="Calibri" panose="020F0502020204030204" pitchFamily="34" charset="0"/>
                <a:cs typeface="Times New Roman" panose="02020603050405020304" pitchFamily="18" charset="0"/>
              </a:rPr>
              <a:t>у</a:t>
            </a:r>
            <a:r>
              <a:rPr lang="sr-Cyrl-RS" sz="1600" b="1" dirty="0" smtClean="0">
                <a:ea typeface="Calibri" panose="020F0502020204030204" pitchFamily="34" charset="0"/>
                <a:cs typeface="Times New Roman" panose="02020603050405020304" pitchFamily="18" charset="0"/>
              </a:rPr>
              <a:t> </a:t>
            </a:r>
            <a:r>
              <a:rPr lang="sr-Latn-RS" sz="1600" b="1" dirty="0" smtClean="0">
                <a:ea typeface="Calibri" panose="020F0502020204030204" pitchFamily="34" charset="0"/>
                <a:cs typeface="Times New Roman" panose="02020603050405020304" pitchFamily="18" charset="0"/>
              </a:rPr>
              <a:t>одређеним производима</a:t>
            </a:r>
            <a:r>
              <a:rPr lang="sr-Cyrl-RS" sz="1600" b="1" dirty="0" smtClean="0">
                <a:ea typeface="Calibri" panose="020F0502020204030204" pitchFamily="34" charset="0"/>
                <a:cs typeface="Times New Roman" panose="02020603050405020304" pitchFamily="18" charset="0"/>
              </a:rPr>
              <a:t>, </a:t>
            </a:r>
            <a:r>
              <a:rPr lang="sr-Latn-RS" sz="1600" b="1" dirty="0" smtClean="0">
                <a:ea typeface="Calibri" panose="020F0502020204030204" pitchFamily="34" charset="0"/>
                <a:cs typeface="Times New Roman" panose="02020603050405020304" pitchFamily="18" charset="0"/>
              </a:rPr>
              <a:t>смањење </a:t>
            </a:r>
            <a:r>
              <a:rPr lang="sr-Latn-RS" sz="1600" b="1" dirty="0">
                <a:ea typeface="Calibri" panose="020F0502020204030204" pitchFamily="34" charset="0"/>
                <a:cs typeface="Times New Roman" panose="02020603050405020304" pitchFamily="18" charset="0"/>
              </a:rPr>
              <a:t>емисија гасова са ефектом стаклене </a:t>
            </a:r>
            <a:r>
              <a:rPr lang="sr-Latn-RS" sz="1600" b="1" dirty="0" smtClean="0">
                <a:ea typeface="Calibri" panose="020F0502020204030204" pitchFamily="34" charset="0"/>
                <a:cs typeface="Times New Roman" panose="02020603050405020304" pitchFamily="18" charset="0"/>
              </a:rPr>
              <a:t>баште</a:t>
            </a:r>
            <a:r>
              <a:rPr lang="sr-Cyrl-RS" sz="1600" b="1" dirty="0" smtClean="0">
                <a:ea typeface="Calibri" panose="020F0502020204030204" pitchFamily="34" charset="0"/>
                <a:cs typeface="Times New Roman" panose="02020603050405020304" pitchFamily="18" charset="0"/>
              </a:rPr>
              <a:t>...</a:t>
            </a:r>
            <a:endParaRPr lang="en-US" sz="1600" b="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8791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6612</TotalTime>
  <Words>4770</Words>
  <Application>Microsoft Office PowerPoint</Application>
  <PresentationFormat>On-screen Show (4:3)</PresentationFormat>
  <Paragraphs>323</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Times New Roman</vt:lpstr>
      <vt:lpstr>Office Theme</vt:lpstr>
      <vt:lpstr> „ПОСЕБНИ“ ЗАКОНИ У ОБЛАСТИ ЗАШТИТЕ ЖИВОТНЕ СРЕДИНЕ </vt:lpstr>
      <vt:lpstr>„ПОСЕБНИ“ ЗАКОНИ</vt:lpstr>
      <vt:lpstr>ЗАКОН О ЗАШТИТИ ПРИРОДЕ</vt:lpstr>
      <vt:lpstr>ЗАКОН О ЗАШТИТИ ПРИРОДЕ</vt:lpstr>
      <vt:lpstr>ЗАКОН О ЗАШТИТИ ПРИРОДЕ</vt:lpstr>
      <vt:lpstr>ЗАКОН О ЗАШТИТИ ПРИРОДЕ</vt:lpstr>
      <vt:lpstr>ЗАКОН О ЗАШТИТИ ВАЗДУХА </vt:lpstr>
      <vt:lpstr>ЗАКОН О ЗАШТИТИ ВАЗДУХА </vt:lpstr>
      <vt:lpstr>ЗАКОН О ЗАШТИТИ ВАЗДУХА </vt:lpstr>
      <vt:lpstr>ЗАКОН О ВОДАМА</vt:lpstr>
      <vt:lpstr>ЗАКОН О ВОДАМА</vt:lpstr>
      <vt:lpstr>ЗАКОН О ВОДАМА</vt:lpstr>
      <vt:lpstr>ЗАКОН О ПОЉОПРИВРЕДНОМ ЗЕМЉИШТУ</vt:lpstr>
      <vt:lpstr>ЗАКОН О ПОЉОПРИВРЕДНОМ ЗЕМЉИШТУ</vt:lpstr>
      <vt:lpstr>ЗАКОН О ПОЉОПРИВРЕДНОМ ЗЕМЉИШТУ</vt:lpstr>
      <vt:lpstr>ЗАКОН О РУДАРСТВУ И ГЕОЛОШКИМ ИСТРАЖИВАЊИМА</vt:lpstr>
      <vt:lpstr>ЗАКОН О РУДАРСТВУ И ГЕОЛОШКИМ ИСТРАЖИВАЊИМА</vt:lpstr>
      <vt:lpstr>ЗАКОН О РУДАРСТВУ И ГЕОЛОШКИМ ИСТРАЖИВАЊИМА</vt:lpstr>
      <vt:lpstr>ЗАКОН О ЗДРАВЉУ БИЉА</vt:lpstr>
      <vt:lpstr>ЗАКОН О ЗДРАВЉУ БИЉА</vt:lpstr>
      <vt:lpstr>ЗАКОН О ЗДРАВЉУ БИЉА</vt:lpstr>
      <vt:lpstr>ЗАКОН О ДОБРОБИТИ ЖИВОТИЊА</vt:lpstr>
      <vt:lpstr>ЗАКОН О ДОБРОБИТИ ЖИВОТИЊА</vt:lpstr>
      <vt:lpstr>ЗАКОН О ДОБРОБИТИ ЖИВОТИЊА</vt:lpstr>
      <vt:lpstr>ЗАКОН О ШУМАМА</vt:lpstr>
      <vt:lpstr>ЗАКОН О ШУМАМА</vt:lpstr>
      <vt:lpstr>ЗАКОН О ШУМАМА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НАЦИОНАЛНИ ПРАВНИ ИЗВОРИ            У ОБЛАСТИ                                               БЕЗБЕДНОСТИ И ЗДРАВЉА НА РАДУ</dc:title>
  <dc:creator>Aleksandra</dc:creator>
  <cp:lastModifiedBy>Aleksandra</cp:lastModifiedBy>
  <cp:revision>73</cp:revision>
  <dcterms:created xsi:type="dcterms:W3CDTF">2019-04-10T09:44:30Z</dcterms:created>
  <dcterms:modified xsi:type="dcterms:W3CDTF">2021-12-24T21:37:34Z</dcterms:modified>
</cp:coreProperties>
</file>